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98" r:id="rId2"/>
    <p:sldId id="280" r:id="rId3"/>
    <p:sldId id="281" r:id="rId4"/>
    <p:sldId id="282" r:id="rId5"/>
    <p:sldId id="283" r:id="rId6"/>
    <p:sldId id="284" r:id="rId7"/>
    <p:sldId id="285" r:id="rId8"/>
    <p:sldId id="286" r:id="rId9"/>
    <p:sldId id="279" r:id="rId10"/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7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97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88" r:id="rId39"/>
    <p:sldId id="287" r:id="rId40"/>
  </p:sldIdLst>
  <p:sldSz cx="12192000" cy="6858000"/>
  <p:notesSz cx="6858000" cy="12192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998" autoAdjust="0"/>
    <p:restoredTop sz="80864" autoAdjust="0"/>
  </p:normalViewPr>
  <p:slideViewPr>
    <p:cSldViewPr snapToGrid="0" snapToObjects="1">
      <p:cViewPr varScale="1">
        <p:scale>
          <a:sx n="130" d="100"/>
          <a:sy n="130" d="100"/>
        </p:scale>
        <p:origin x="97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g>
</file>

<file path=ppt/media/image19.png>
</file>

<file path=ppt/media/image2.jpg>
</file>

<file path=ppt/media/image20.jpeg>
</file>

<file path=ppt/media/image21.png>
</file>

<file path=ppt/media/image22.png>
</file>

<file path=ppt/media/image23.sv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1398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-228600" y="1524000"/>
            <a:ext cx="7315200" cy="4114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9047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« On entend souvent parler du coût d’entraînement des modèles.</a:t>
            </a:r>
          </a:p>
          <a:p>
            <a:r>
              <a:rPr lang="fr-FR" dirty="0"/>
              <a:t>C’est vrai : entraîner un modèle comme GPT-3 a nécessité plus de </a:t>
            </a:r>
            <a:r>
              <a:rPr lang="fr-FR" b="1" dirty="0"/>
              <a:t>1 200 mégawattheures</a:t>
            </a:r>
            <a:r>
              <a:rPr lang="fr-FR" dirty="0"/>
              <a:t>,</a:t>
            </a:r>
            <a:br>
              <a:rPr lang="fr-FR" dirty="0"/>
            </a:br>
            <a:r>
              <a:rPr lang="fr-FR" dirty="0"/>
              <a:t>l’équivalent de </a:t>
            </a:r>
            <a:r>
              <a:rPr lang="fr-FR" b="1" dirty="0"/>
              <a:t>300 vols Paris–New York</a:t>
            </a:r>
            <a:r>
              <a:rPr lang="fr-FR" dirty="0"/>
              <a:t>.</a:t>
            </a:r>
          </a:p>
          <a:p>
            <a:r>
              <a:rPr lang="fr-FR" dirty="0"/>
              <a:t>Mais ce n’est pas là que se situe le principal problème.</a:t>
            </a:r>
          </a:p>
          <a:p>
            <a:r>
              <a:rPr lang="fr-FR" dirty="0"/>
              <a:t>Le vrai coût, c’est l’</a:t>
            </a:r>
            <a:r>
              <a:rPr lang="fr-FR" b="1" dirty="0"/>
              <a:t>inférence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C’est-à-dire l’usage quotidien, requête après requête.</a:t>
            </a:r>
          </a:p>
          <a:p>
            <a:r>
              <a:rPr lang="fr-FR" dirty="0"/>
              <a:t>Sur toute la durée de vie d’un modèle,</a:t>
            </a:r>
            <a:br>
              <a:rPr lang="fr-FR" dirty="0"/>
            </a:br>
            <a:r>
              <a:rPr lang="fr-FR" dirty="0"/>
              <a:t>l’inférence génère </a:t>
            </a:r>
            <a:r>
              <a:rPr lang="fr-FR" b="1" dirty="0"/>
              <a:t>25 fois plus d’émissions</a:t>
            </a:r>
            <a:r>
              <a:rPr lang="fr-FR" dirty="0"/>
              <a:t> que l’entraînement initial.</a:t>
            </a:r>
          </a:p>
          <a:p>
            <a:r>
              <a:rPr lang="fr-FR" dirty="0"/>
              <a:t>Autrement dit :</a:t>
            </a:r>
            <a:br>
              <a:rPr lang="fr-FR" dirty="0"/>
            </a:br>
            <a:r>
              <a:rPr lang="fr-FR" dirty="0"/>
              <a:t>ce n’est pas le fait d’avoir créé le modèle…</a:t>
            </a:r>
            <a:br>
              <a:rPr lang="fr-FR" dirty="0"/>
            </a:br>
            <a:r>
              <a:rPr lang="fr-FR" dirty="0"/>
              <a:t>c’est le fait de l’utiliser, encore et encore. »</a:t>
            </a:r>
          </a:p>
          <a:p>
            <a:endParaRPr lang="en-US" dirty="0"/>
          </a:p>
          <a:p>
            <a:endParaRPr lang="en-US" dirty="0"/>
          </a:p>
          <a:p>
            <a:r>
              <a:rPr lang="fr-FR" b="1" dirty="0"/>
              <a:t>Inférence (en IA)</a:t>
            </a:r>
            <a:br>
              <a:rPr lang="fr-FR" dirty="0"/>
            </a:br>
            <a:r>
              <a:rPr lang="fr-FR" dirty="0"/>
              <a:t>L’inférence est la </a:t>
            </a:r>
            <a:r>
              <a:rPr lang="fr-FR" b="1" dirty="0"/>
              <a:t>phase d’utilisation</a:t>
            </a:r>
            <a:r>
              <a:rPr lang="fr-FR" dirty="0"/>
              <a:t> d’un modèle entraîné, durant laquelle il </a:t>
            </a:r>
            <a:r>
              <a:rPr lang="fr-FR" b="1" dirty="0"/>
              <a:t>produit une réponse à partir d’une entrée</a:t>
            </a:r>
            <a:r>
              <a:rPr lang="fr-FR" dirty="0"/>
              <a:t> (question, image, audio, etc.).</a:t>
            </a:r>
          </a:p>
          <a:p>
            <a:r>
              <a:rPr lang="fr-FR" b="1" dirty="0"/>
              <a:t>Concrètement :</a:t>
            </a:r>
            <a:endParaRPr lang="fr-FR" dirty="0"/>
          </a:p>
          <a:p>
            <a:r>
              <a:rPr lang="fr-FR" dirty="0"/>
              <a:t>On pose une question → le modèle calcule une réponse → c’est une inférence.</a:t>
            </a:r>
          </a:p>
          <a:p>
            <a:r>
              <a:rPr lang="fr-FR" dirty="0"/>
              <a:t>Chaque appel à une API, chaque message envoyé à un </a:t>
            </a:r>
            <a:r>
              <a:rPr lang="fr-FR" dirty="0" err="1"/>
              <a:t>chatbot</a:t>
            </a:r>
            <a:r>
              <a:rPr lang="fr-FR" dirty="0"/>
              <a:t> = </a:t>
            </a:r>
            <a:r>
              <a:rPr lang="fr-FR" b="1" dirty="0"/>
              <a:t>une inférence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b="1" dirty="0"/>
              <a:t>À distinguer de l’entraînement :</a:t>
            </a:r>
            <a:endParaRPr lang="fr-FR" dirty="0"/>
          </a:p>
          <a:p>
            <a:r>
              <a:rPr lang="fr-FR" b="1" dirty="0"/>
              <a:t>Entraînement</a:t>
            </a:r>
            <a:r>
              <a:rPr lang="fr-FR" dirty="0"/>
              <a:t> : le modèle apprend à partir de grandes quantités de données (processus long, coûteux, ponctuel).</a:t>
            </a:r>
          </a:p>
          <a:p>
            <a:r>
              <a:rPr lang="fr-FR" b="1" dirty="0"/>
              <a:t>Inférence</a:t>
            </a:r>
            <a:r>
              <a:rPr lang="fr-FR" dirty="0"/>
              <a:t> : le modèle applique ce qu’il a appris pour répondre (processus rapide, répété des milliards de fois).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Face à ce constat, une autre approche émerge : l’IA frugale.</a:t>
            </a:r>
          </a:p>
          <a:p>
            <a:r>
              <a:rPr lang="fr-FR" dirty="0"/>
              <a:t>L’IA frugale, ce n’est pas une IA “moins bonne”.</a:t>
            </a:r>
            <a:br>
              <a:rPr lang="fr-FR" dirty="0"/>
            </a:br>
            <a:r>
              <a:rPr lang="fr-FR" dirty="0"/>
              <a:t>C’est une IA </a:t>
            </a:r>
            <a:r>
              <a:rPr lang="fr-FR" b="1" dirty="0"/>
              <a:t>mieux conçue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dirty="0"/>
              <a:t>L’objectif est simple :</a:t>
            </a:r>
            <a:br>
              <a:rPr lang="fr-FR" dirty="0"/>
            </a:br>
            <a:r>
              <a:rPr lang="fr-FR" b="1" dirty="0"/>
              <a:t>minimiser les ressources utilisées</a:t>
            </a:r>
            <a:r>
              <a:rPr lang="fr-FR" dirty="0"/>
              <a:t>, tout en conservant des performances suffisantes pour le besoin réel.</a:t>
            </a:r>
          </a:p>
          <a:p>
            <a:r>
              <a:rPr lang="fr-FR" dirty="0"/>
              <a:t>Pas de surdimensionnement.</a:t>
            </a:r>
            <a:br>
              <a:rPr lang="fr-FR" dirty="0"/>
            </a:br>
            <a:r>
              <a:rPr lang="fr-FR" dirty="0"/>
              <a:t>Pas de “toujours plus gros”.</a:t>
            </a:r>
            <a:br>
              <a:rPr lang="fr-FR" dirty="0"/>
            </a:br>
            <a:r>
              <a:rPr lang="fr-FR" dirty="0"/>
              <a:t>Juste ce qu’il faut. </a:t>
            </a:r>
          </a:p>
          <a:p>
            <a:endParaRPr lang="fr-FR" dirty="0"/>
          </a:p>
          <a:p>
            <a:r>
              <a:rPr lang="fr-FR" b="1" dirty="0"/>
              <a:t>Les trois piliers</a:t>
            </a:r>
          </a:p>
          <a:p>
            <a:r>
              <a:rPr lang="fr-FR" dirty="0"/>
              <a:t>L’IA frugale repose sur trois grands principes.</a:t>
            </a:r>
          </a:p>
          <a:p>
            <a:r>
              <a:rPr lang="fr-FR" dirty="0"/>
              <a:t>Premier pilier : des </a:t>
            </a:r>
            <a:r>
              <a:rPr lang="fr-FR" b="1" dirty="0"/>
              <a:t>modèles optimisés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Des architectures plus légères, pensées pour être efficaces dès le départ.</a:t>
            </a:r>
          </a:p>
          <a:p>
            <a:endParaRPr lang="fr-FR" dirty="0"/>
          </a:p>
          <a:p>
            <a:r>
              <a:rPr lang="fr-FR" dirty="0"/>
              <a:t>Deuxième pilier : des </a:t>
            </a:r>
            <a:r>
              <a:rPr lang="fr-FR" b="1" dirty="0"/>
              <a:t>infrastructures efficaces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Des data centers mieux refroidis, alimentés en énergies renouvelables.</a:t>
            </a:r>
          </a:p>
          <a:p>
            <a:endParaRPr lang="fr-FR" dirty="0"/>
          </a:p>
          <a:p>
            <a:r>
              <a:rPr lang="fr-FR" dirty="0"/>
              <a:t>Troisième pilier – et c’est celui qui nous concerne tous :</a:t>
            </a:r>
            <a:br>
              <a:rPr lang="fr-FR" dirty="0"/>
            </a:br>
            <a:r>
              <a:rPr lang="fr-FR" dirty="0"/>
              <a:t>un </a:t>
            </a:r>
            <a:r>
              <a:rPr lang="fr-FR" b="1" dirty="0"/>
              <a:t>usage adapté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Choisir le bon modèle pour le bon usage.</a:t>
            </a:r>
          </a:p>
          <a:p>
            <a:r>
              <a:rPr lang="fr-FR" dirty="0"/>
              <a:t>Pas besoin d’un marteau-pilon pour planter un clou.</a:t>
            </a:r>
          </a:p>
          <a:p>
            <a:endParaRPr lang="fr-F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« Concrètement, comment fait-on ?</a:t>
            </a:r>
          </a:p>
          <a:p>
            <a:endParaRPr lang="fr-FR" dirty="0"/>
          </a:p>
          <a:p>
            <a:r>
              <a:rPr lang="fr-FR" dirty="0"/>
              <a:t>Première technique : la </a:t>
            </a:r>
            <a:r>
              <a:rPr lang="fr-FR" b="1" dirty="0"/>
              <a:t>quantification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On réduit la précision des calculs, sans perdre l’essentiel.</a:t>
            </a:r>
            <a:br>
              <a:rPr lang="fr-FR" dirty="0"/>
            </a:br>
            <a:r>
              <a:rPr lang="fr-FR" dirty="0"/>
              <a:t>Résultat : des modèles deux à quatre fois plus légers.</a:t>
            </a:r>
          </a:p>
          <a:p>
            <a:endParaRPr lang="fr-FR" dirty="0"/>
          </a:p>
          <a:p>
            <a:r>
              <a:rPr lang="fr-FR" dirty="0"/>
              <a:t>Deuxième technique : la </a:t>
            </a:r>
            <a:r>
              <a:rPr lang="fr-FR" b="1" dirty="0"/>
              <a:t>distillation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On transfère l’intelligence d’un gros modèle vers un plus petit.</a:t>
            </a:r>
            <a:br>
              <a:rPr lang="fr-FR" dirty="0"/>
            </a:br>
            <a:r>
              <a:rPr lang="fr-FR" dirty="0"/>
              <a:t>On conserve jusqu’à </a:t>
            </a:r>
            <a:r>
              <a:rPr lang="fr-FR" b="1" dirty="0"/>
              <a:t>97 % des performances</a:t>
            </a:r>
            <a:r>
              <a:rPr lang="fr-FR" dirty="0"/>
              <a:t> avec beaucoup moins de paramètres.</a:t>
            </a:r>
          </a:p>
          <a:p>
            <a:endParaRPr lang="fr-FR" dirty="0"/>
          </a:p>
          <a:p>
            <a:r>
              <a:rPr lang="fr-FR" dirty="0"/>
              <a:t>Troisième technique : l’</a:t>
            </a:r>
            <a:r>
              <a:rPr lang="fr-FR" b="1" dirty="0"/>
              <a:t>élagage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On supprime les connexions inutiles, comme on taille un arbre.</a:t>
            </a:r>
          </a:p>
          <a:p>
            <a:r>
              <a:rPr lang="fr-FR" dirty="0"/>
              <a:t>Combinées, ces techniques permettent :</a:t>
            </a:r>
            <a:br>
              <a:rPr lang="fr-FR" dirty="0"/>
            </a:br>
            <a:r>
              <a:rPr lang="fr-FR" dirty="0"/>
              <a:t>– des modèles deux fois plus petits,</a:t>
            </a:r>
            <a:br>
              <a:rPr lang="fr-FR" dirty="0"/>
            </a:br>
            <a:r>
              <a:rPr lang="fr-FR" dirty="0"/>
              <a:t>– plus rapides,</a:t>
            </a:r>
            <a:br>
              <a:rPr lang="fr-FR" dirty="0"/>
            </a:br>
            <a:r>
              <a:rPr lang="fr-FR" dirty="0"/>
              <a:t>– et bien moins énergivores.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Le message clé</a:t>
            </a:r>
          </a:p>
          <a:p>
            <a:r>
              <a:rPr lang="fr-FR" dirty="0"/>
              <a:t>« Le message important est le suivant :</a:t>
            </a:r>
          </a:p>
          <a:p>
            <a:r>
              <a:rPr lang="fr-FR" dirty="0"/>
              <a:t>Pour la majorité des usages quotidiens,</a:t>
            </a:r>
            <a:br>
              <a:rPr lang="fr-FR" dirty="0"/>
            </a:br>
            <a:r>
              <a:rPr lang="fr-FR" dirty="0"/>
              <a:t>les </a:t>
            </a:r>
            <a:r>
              <a:rPr lang="fr-FR" b="1" dirty="0"/>
              <a:t>petits modèles sont largement suffisants</a:t>
            </a:r>
            <a:r>
              <a:rPr lang="fr-FR" dirty="0"/>
              <a:t>.</a:t>
            </a:r>
          </a:p>
          <a:p>
            <a:r>
              <a:rPr lang="fr-FR" dirty="0"/>
              <a:t>Ils consomment </a:t>
            </a:r>
            <a:r>
              <a:rPr lang="fr-FR" b="1" dirty="0"/>
              <a:t>10 à 20 fois moins d’énergie</a:t>
            </a:r>
            <a:r>
              <a:rPr lang="fr-FR" dirty="0"/>
              <a:t>,</a:t>
            </a:r>
            <a:br>
              <a:rPr lang="fr-FR" dirty="0"/>
            </a:br>
            <a:r>
              <a:rPr lang="fr-FR" dirty="0"/>
              <a:t>pour un résultat souvent indistinguable pour l’utilisateur. </a:t>
            </a:r>
          </a:p>
          <a:p>
            <a:endParaRPr lang="fr-FR" dirty="0"/>
          </a:p>
          <a:p>
            <a:r>
              <a:rPr lang="fr-FR" dirty="0" err="1"/>
              <a:t>Paramêtre</a:t>
            </a:r>
            <a:r>
              <a:rPr lang="fr-FR" dirty="0"/>
              <a:t>:</a:t>
            </a:r>
          </a:p>
          <a:p>
            <a:r>
              <a:rPr lang="fr-FR" dirty="0"/>
              <a:t>En IA, un paramètre est un nombre appris par le modèle qui influence ses décisions, et le nombre total de paramètres mesure en grande partie sa puissance… et son coût.</a:t>
            </a:r>
          </a:p>
          <a:p>
            <a:r>
              <a:rPr lang="fr-FR" dirty="0"/>
              <a:t>Plus il y a de paramètres :</a:t>
            </a:r>
          </a:p>
          <a:p>
            <a:r>
              <a:rPr lang="fr-FR" dirty="0"/>
              <a:t>- plus le modèle peut représenter des relations complexes ;</a:t>
            </a:r>
          </a:p>
          <a:p>
            <a:r>
              <a:rPr lang="fr-FR" dirty="0"/>
              <a:t>- plus il peut être performant sur des tâches variées ;</a:t>
            </a:r>
          </a:p>
          <a:p>
            <a:r>
              <a:rPr lang="fr-FR" dirty="0"/>
              <a:t>- mais plus il est </a:t>
            </a:r>
            <a:r>
              <a:rPr lang="fr-FR" b="1" dirty="0"/>
              <a:t>coûteux</a:t>
            </a:r>
            <a:r>
              <a:rPr lang="fr-FR" dirty="0"/>
              <a:t> à entraîner, stocker et exécuter.</a:t>
            </a:r>
          </a:p>
          <a:p>
            <a:endParaRPr lang="fr-F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Moins de </a:t>
            </a:r>
            <a:r>
              <a:rPr lang="en-US" sz="1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risques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Réduction</a:t>
            </a: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 la surface </a:t>
            </a:r>
            <a:r>
              <a:rPr lang="en-US" sz="12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d'exposition</a:t>
            </a: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aux violations de données</a:t>
            </a:r>
            <a:endParaRPr lang="en-US" sz="1200" dirty="0"/>
          </a:p>
          <a:p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Moins de </a:t>
            </a:r>
            <a:r>
              <a:rPr lang="en-US" sz="1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calcul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Optimisation</a:t>
            </a: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des </a:t>
            </a:r>
            <a:r>
              <a:rPr lang="en-US" sz="12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ressources</a:t>
            </a: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et </a:t>
            </a:r>
            <a:r>
              <a:rPr lang="en-US" sz="12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réduction</a:t>
            </a: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des </a:t>
            </a:r>
            <a:r>
              <a:rPr lang="en-US" sz="12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coûts</a:t>
            </a: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2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énergétiques</a:t>
            </a:r>
            <a:endParaRPr lang="en-US" sz="1200" dirty="0"/>
          </a:p>
          <a:p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Plus de </a:t>
            </a:r>
            <a:r>
              <a:rPr lang="en-US" sz="1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maîtrise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Contrôle</a:t>
            </a: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2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renforcé</a:t>
            </a: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sur les flux et le </a:t>
            </a:r>
            <a:r>
              <a:rPr lang="en-US" sz="12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traitement</a:t>
            </a: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des </a:t>
            </a:r>
            <a:r>
              <a:rPr lang="en-US" sz="12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informations</a:t>
            </a:r>
            <a:endParaRPr lang="en-US" sz="1200" dirty="0"/>
          </a:p>
          <a:p>
            <a:endParaRPr lang="fr-FR" dirty="0"/>
          </a:p>
          <a:p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Transition :</a:t>
            </a:r>
            <a:r>
              <a:rPr lang="en-US" sz="12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On commence </a:t>
            </a:r>
            <a:r>
              <a:rPr lang="en-US" sz="1200" dirty="0" err="1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donc</a:t>
            </a:r>
            <a:r>
              <a:rPr lang="en-US" sz="12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par </a:t>
            </a:r>
            <a:r>
              <a:rPr lang="en-US" sz="1200" dirty="0" err="1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retirer</a:t>
            </a:r>
            <a:r>
              <a:rPr lang="en-US" sz="12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ce</a:t>
            </a:r>
            <a:r>
              <a:rPr lang="en-US" sz="12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qui </a:t>
            </a:r>
            <a:r>
              <a:rPr lang="en-US" sz="1200" dirty="0" err="1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n'est</a:t>
            </a:r>
            <a:r>
              <a:rPr lang="en-US" sz="12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pas utile — </a:t>
            </a:r>
            <a:r>
              <a:rPr lang="en-US" sz="1200" dirty="0" err="1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c'est</a:t>
            </a:r>
            <a:r>
              <a:rPr lang="en-US" sz="12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le premier pas vers </a:t>
            </a:r>
            <a:r>
              <a:rPr lang="en-US" sz="1200" dirty="0" err="1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l'anonymisation</a:t>
            </a:r>
            <a:r>
              <a:rPr lang="en-US" sz="12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efficace</a:t>
            </a:r>
            <a:r>
              <a:rPr lang="en-US" sz="12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200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666390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L’Edge AI</a:t>
            </a:r>
          </a:p>
          <a:p>
            <a:r>
              <a:rPr lang="fr-FR" dirty="0"/>
              <a:t>« Une des pistes les plus intéressantes s’appelle l’Edge AI.</a:t>
            </a:r>
          </a:p>
          <a:p>
            <a:r>
              <a:rPr lang="fr-FR" dirty="0"/>
              <a:t>Cela consiste à faire fonctionner l’IA </a:t>
            </a:r>
            <a:r>
              <a:rPr lang="fr-FR" b="1" dirty="0"/>
              <a:t>directement sur l’appareil</a:t>
            </a:r>
            <a:r>
              <a:rPr lang="fr-FR" dirty="0"/>
              <a:t> :</a:t>
            </a:r>
            <a:br>
              <a:rPr lang="fr-FR" dirty="0"/>
            </a:br>
            <a:r>
              <a:rPr lang="fr-FR" dirty="0"/>
              <a:t>smartphone, ordinateur, objet connecté.</a:t>
            </a:r>
          </a:p>
          <a:p>
            <a:r>
              <a:rPr lang="fr-FR" dirty="0"/>
              <a:t>Les données ne quittent pas l’appareil.</a:t>
            </a:r>
            <a:br>
              <a:rPr lang="fr-FR" dirty="0"/>
            </a:br>
            <a:r>
              <a:rPr lang="fr-FR" dirty="0"/>
              <a:t>Il n’y a pas de latence réseau.</a:t>
            </a:r>
            <a:br>
              <a:rPr lang="fr-FR" dirty="0"/>
            </a:br>
            <a:r>
              <a:rPr lang="fr-FR" dirty="0"/>
              <a:t>Moins d’énergie.</a:t>
            </a:r>
            <a:br>
              <a:rPr lang="fr-FR" dirty="0"/>
            </a:br>
            <a:r>
              <a:rPr lang="fr-FR" dirty="0"/>
              <a:t>Et plus de confidentialité.</a:t>
            </a:r>
          </a:p>
          <a:p>
            <a:r>
              <a:rPr lang="fr-FR" dirty="0"/>
              <a:t>C’est déjà le cas pour certaines fonctionnalités de Siri, de Google Assistant,</a:t>
            </a:r>
            <a:br>
              <a:rPr lang="fr-FR" dirty="0"/>
            </a:br>
            <a:r>
              <a:rPr lang="fr-FR" dirty="0"/>
              <a:t>ou pour des caméras capables de détecter un mouvement sans cloud.</a:t>
            </a:r>
          </a:p>
          <a:p>
            <a:r>
              <a:rPr lang="fr-FR" dirty="0"/>
              <a:t>On parle même de </a:t>
            </a:r>
            <a:r>
              <a:rPr lang="fr-FR" b="1" dirty="0" err="1"/>
              <a:t>TinyML</a:t>
            </a:r>
            <a:r>
              <a:rPr lang="fr-FR" dirty="0"/>
              <a:t>,</a:t>
            </a:r>
            <a:br>
              <a:rPr lang="fr-FR" dirty="0"/>
            </a:br>
            <a:r>
              <a:rPr lang="fr-FR" dirty="0"/>
              <a:t>de l’IA sur des microcontrôleurs à très faible consommation. »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Le pouvoir du choix</a:t>
            </a:r>
          </a:p>
          <a:p>
            <a:r>
              <a:rPr lang="fr-FR" dirty="0"/>
              <a:t>« Et à notre échelle, que peut-on faire ?</a:t>
            </a:r>
          </a:p>
          <a:p>
            <a:r>
              <a:rPr lang="fr-FR" dirty="0"/>
              <a:t>D’abord : </a:t>
            </a:r>
            <a:r>
              <a:rPr lang="fr-FR" b="1" dirty="0"/>
              <a:t>choisir le bon modèle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Pas besoin du plus gros pour reformuler un texte.</a:t>
            </a:r>
          </a:p>
          <a:p>
            <a:r>
              <a:rPr lang="fr-FR" dirty="0"/>
              <a:t>Ensuite : </a:t>
            </a:r>
            <a:r>
              <a:rPr lang="fr-FR" b="1" dirty="0"/>
              <a:t>éviter les requêtes inutiles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Mieux vaut une question précise que dix petites questions floues.</a:t>
            </a:r>
          </a:p>
          <a:p>
            <a:r>
              <a:rPr lang="fr-FR" dirty="0"/>
              <a:t>Privilégier les modèles </a:t>
            </a:r>
            <a:r>
              <a:rPr lang="fr-FR" b="1" dirty="0"/>
              <a:t>open source</a:t>
            </a:r>
            <a:r>
              <a:rPr lang="fr-FR" dirty="0"/>
              <a:t> quand c’est possible.</a:t>
            </a:r>
            <a:br>
              <a:rPr lang="fr-FR" dirty="0"/>
            </a:br>
            <a:r>
              <a:rPr lang="fr-FR" dirty="0"/>
              <a:t>Utiliser des modèles </a:t>
            </a:r>
            <a:r>
              <a:rPr lang="fr-FR" b="1" dirty="0"/>
              <a:t>locaux</a:t>
            </a:r>
            <a:r>
              <a:rPr lang="fr-FR" dirty="0"/>
              <a:t>, sur son propre ordinateur.</a:t>
            </a:r>
          </a:p>
          <a:p>
            <a:r>
              <a:rPr lang="fr-FR" dirty="0"/>
              <a:t>Ce sont de petits gestes.</a:t>
            </a:r>
            <a:br>
              <a:rPr lang="fr-FR" dirty="0"/>
            </a:br>
            <a:r>
              <a:rPr lang="fr-FR" dirty="0"/>
              <a:t>Mais à grande échelle, l’impact est réel. »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Après la lecture : silence + micro question</a:t>
            </a:r>
          </a:p>
          <a:p>
            <a:r>
              <a:rPr lang="fr-F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(2–3 secondes de silence)</a:t>
            </a:r>
            <a:b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ça vous inspire quoi… “inévitable”, “naïf”, “gigantisme” ?</a:t>
            </a:r>
          </a:p>
          <a:p>
            <a:r>
              <a:rPr lang="fr-F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(tu prends 2–3 retours max, pas de débat)</a:t>
            </a: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Annonce du “jeu / enquête”</a:t>
            </a:r>
          </a:p>
          <a:p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Ok. Gardez ce texte en tête. On y reviendra à la fin.</a:t>
            </a:r>
            <a:b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 l’instant, je vous propose une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enquête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comment on en est arrivés à penser comme ça ?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fr-FR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Transition directe vers la bataille de l’IA</a:t>
            </a:r>
          </a:p>
          <a:p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va commencer par un jeu : </a:t>
            </a:r>
            <a:r>
              <a:rPr lang="fr-F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bataille de l’IA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Objectif : reconstituer l’histoire… et surtout voir une chose : est-ce que c’est juste une course à l’innovation… ou aussi une course à la consommation ?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98130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Régulation et initiatives</a:t>
            </a:r>
          </a:p>
          <a:p>
            <a:r>
              <a:rPr lang="fr-FR" dirty="0"/>
              <a:t>« Les choses bougent aussi au niveau collectif.</a:t>
            </a:r>
          </a:p>
          <a:p>
            <a:r>
              <a:rPr lang="fr-FR" dirty="0"/>
              <a:t>En Europe, l’AI </a:t>
            </a:r>
            <a:r>
              <a:rPr lang="fr-FR" dirty="0" err="1"/>
              <a:t>Act</a:t>
            </a:r>
            <a:r>
              <a:rPr lang="fr-FR" dirty="0"/>
              <a:t> impose plus de transparence.</a:t>
            </a:r>
            <a:br>
              <a:rPr lang="fr-FR" dirty="0"/>
            </a:br>
            <a:r>
              <a:rPr lang="fr-FR" dirty="0"/>
              <a:t>Des benchmarks mesurent désormais la consommation énergétique des modèles.</a:t>
            </a:r>
            <a:br>
              <a:rPr lang="fr-FR" dirty="0"/>
            </a:br>
            <a:r>
              <a:rPr lang="fr-FR" dirty="0"/>
              <a:t>Certaines entreprises publient leur empreinte environnementale.</a:t>
            </a:r>
          </a:p>
          <a:p>
            <a:r>
              <a:rPr lang="fr-FR" dirty="0"/>
              <a:t>Les émissions augmentent encore,</a:t>
            </a:r>
            <a:br>
              <a:rPr lang="fr-FR" dirty="0"/>
            </a:br>
            <a:r>
              <a:rPr lang="fr-FR" dirty="0"/>
              <a:t>mais la prise de conscience est réelle. »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Votre impact personnel</a:t>
            </a:r>
          </a:p>
          <a:p>
            <a:r>
              <a:rPr lang="fr-FR" dirty="0"/>
              <a:t>« Pour conclure, je voudrais remettre les choses en perspective.</a:t>
            </a:r>
          </a:p>
          <a:p>
            <a:r>
              <a:rPr lang="fr-FR" dirty="0"/>
              <a:t>Un usage raisonné de l’IA n’a pas, à lui seul,</a:t>
            </a:r>
            <a:br>
              <a:rPr lang="fr-FR" dirty="0"/>
            </a:br>
            <a:r>
              <a:rPr lang="fr-FR" dirty="0"/>
              <a:t>l’impact d’un choix de transport ou d’alimentation.</a:t>
            </a:r>
          </a:p>
          <a:p>
            <a:r>
              <a:rPr lang="fr-FR" dirty="0"/>
              <a:t>Mais…</a:t>
            </a:r>
          </a:p>
          <a:p>
            <a:r>
              <a:rPr lang="fr-FR" dirty="0"/>
              <a:t>Quand </a:t>
            </a:r>
            <a:r>
              <a:rPr lang="fr-FR" b="1" dirty="0"/>
              <a:t>2,5 milliards de requêtes</a:t>
            </a:r>
            <a:r>
              <a:rPr lang="fr-FR" dirty="0"/>
              <a:t> sont faites chaque jour,</a:t>
            </a:r>
            <a:br>
              <a:rPr lang="fr-FR" dirty="0"/>
            </a:br>
            <a:r>
              <a:rPr lang="fr-FR" dirty="0"/>
              <a:t>chaque optimisation compte.</a:t>
            </a:r>
          </a:p>
          <a:p>
            <a:r>
              <a:rPr lang="fr-FR" dirty="0"/>
              <a:t>La question n’est pas :</a:t>
            </a:r>
            <a:br>
              <a:rPr lang="fr-FR" dirty="0"/>
            </a:br>
            <a:r>
              <a:rPr lang="fr-FR" dirty="0"/>
              <a:t>“Faut-il arrêter l’IA ?”</a:t>
            </a:r>
          </a:p>
          <a:p>
            <a:r>
              <a:rPr lang="fr-FR" dirty="0"/>
              <a:t>La vraie question est :</a:t>
            </a:r>
            <a:br>
              <a:rPr lang="fr-FR" dirty="0"/>
            </a:br>
            <a:r>
              <a:rPr lang="fr-FR" b="1" dirty="0"/>
              <a:t>Comment faire de l’IA un levier de la transition écologique ?</a:t>
            </a:r>
            <a:endParaRPr lang="fr-FR" dirty="0"/>
          </a:p>
          <a:p>
            <a:r>
              <a:rPr lang="fr-FR" dirty="0"/>
              <a:t>Sobriété.</a:t>
            </a:r>
            <a:br>
              <a:rPr lang="fr-FR" dirty="0"/>
            </a:br>
            <a:r>
              <a:rPr lang="fr-FR" dirty="0"/>
              <a:t>Innovation.</a:t>
            </a:r>
            <a:br>
              <a:rPr lang="fr-FR" dirty="0"/>
            </a:br>
            <a:r>
              <a:rPr lang="fr-FR" dirty="0"/>
              <a:t>Responsabilité.</a:t>
            </a:r>
          </a:p>
          <a:p>
            <a:r>
              <a:rPr lang="fr-FR" dirty="0"/>
              <a:t>C’est exactement ce que nous allons expérimenter ensemble dans l’atelier. »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58CB9-CE70-7CD8-D658-4F86A19B2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CE75D5-B6C0-CC0D-D81A-C2E032D5D9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781449-513C-4014-4CF1-C76C454A55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18482-81BA-35F2-469B-2A8B0E8C79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4228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-228600" y="1524000"/>
            <a:ext cx="7315200" cy="4114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7807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-228600" y="1524000"/>
            <a:ext cx="7315200" cy="4114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4654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INTRODUCTION – Le paradoxe de l’IA générative</a:t>
            </a:r>
          </a:p>
          <a:p>
            <a:r>
              <a:rPr lang="fr-FR" i="1" dirty="0"/>
              <a:t>Regarder la salle.</a:t>
            </a:r>
            <a:endParaRPr lang="fr-FR" dirty="0"/>
          </a:p>
          <a:p>
            <a:endParaRPr lang="fr-FR" dirty="0"/>
          </a:p>
          <a:p>
            <a:r>
              <a:rPr lang="fr-FR" dirty="0"/>
              <a:t>« Aujourd’hui, l’intelligence artificielle fait partie de notre quotidien.</a:t>
            </a:r>
            <a:br>
              <a:rPr lang="fr-FR" dirty="0"/>
            </a:br>
            <a:r>
              <a:rPr lang="fr-FR" dirty="0"/>
              <a:t>Nous utilisons </a:t>
            </a:r>
            <a:r>
              <a:rPr lang="fr-FR" dirty="0" err="1"/>
              <a:t>ChatGPT</a:t>
            </a:r>
            <a:r>
              <a:rPr lang="fr-FR" dirty="0"/>
              <a:t>, Claude, Gemini, et d’autres outils, parfois plusieurs fois par jour.</a:t>
            </a:r>
          </a:p>
          <a:p>
            <a:pPr lvl="1"/>
            <a:r>
              <a:rPr lang="fr-FR" dirty="0"/>
              <a:t>- Pour écrire des emails.</a:t>
            </a:r>
            <a:br>
              <a:rPr lang="fr-FR" dirty="0"/>
            </a:br>
            <a:r>
              <a:rPr lang="fr-FR" dirty="0"/>
              <a:t>- Créer des documents.</a:t>
            </a:r>
            <a:br>
              <a:rPr lang="fr-FR" dirty="0"/>
            </a:br>
            <a:r>
              <a:rPr lang="fr-FR" dirty="0"/>
              <a:t>- Générer des images.</a:t>
            </a:r>
            <a:br>
              <a:rPr lang="fr-FR" dirty="0"/>
            </a:br>
            <a:r>
              <a:rPr lang="fr-FR" dirty="0"/>
              <a:t>- Aider à coder.</a:t>
            </a:r>
            <a:br>
              <a:rPr lang="fr-FR" dirty="0"/>
            </a:br>
            <a:r>
              <a:rPr lang="fr-FR" dirty="0"/>
              <a:t>- Ou simplement obtenir une réponse rapide.</a:t>
            </a:r>
          </a:p>
          <a:p>
            <a:endParaRPr lang="fr-FR" dirty="0"/>
          </a:p>
          <a:p>
            <a:r>
              <a:rPr lang="fr-FR" dirty="0"/>
              <a:t>C’est devenu banal. Presque invisible.</a:t>
            </a:r>
          </a:p>
          <a:p>
            <a:endParaRPr lang="fr-FR" dirty="0"/>
          </a:p>
          <a:p>
            <a:r>
              <a:rPr lang="fr-FR" dirty="0"/>
              <a:t>Mais derrière cette simplicité, il y a une question que l’on se pose rarement.</a:t>
            </a:r>
          </a:p>
          <a:p>
            <a:endParaRPr lang="fr-FR" dirty="0"/>
          </a:p>
          <a:p>
            <a:r>
              <a:rPr lang="fr-FR" dirty="0"/>
              <a:t>Quel est le </a:t>
            </a:r>
            <a:r>
              <a:rPr lang="fr-FR" b="1" dirty="0"/>
              <a:t>coût réel</a:t>
            </a:r>
            <a:r>
              <a:rPr lang="fr-FR" dirty="0"/>
              <a:t> de ces interactions ?</a:t>
            </a:r>
          </a:p>
          <a:p>
            <a:endParaRPr lang="fr-FR" dirty="0"/>
          </a:p>
          <a:p>
            <a:r>
              <a:rPr lang="fr-FR" dirty="0"/>
              <a:t>Chaque requête que nous faisons a un coût.</a:t>
            </a:r>
            <a:br>
              <a:rPr lang="fr-FR" dirty="0"/>
            </a:br>
            <a:r>
              <a:rPr lang="fr-FR" dirty="0"/>
              <a:t>- Un coût énergétique.</a:t>
            </a:r>
            <a:br>
              <a:rPr lang="fr-FR" dirty="0"/>
            </a:br>
            <a:r>
              <a:rPr lang="fr-FR" dirty="0"/>
              <a:t>- Un coût matériel.</a:t>
            </a:r>
            <a:br>
              <a:rPr lang="fr-FR" dirty="0"/>
            </a:br>
            <a:r>
              <a:rPr lang="fr-FR" dirty="0"/>
              <a:t>- Un coût environnemental.</a:t>
            </a:r>
          </a:p>
          <a:p>
            <a:endParaRPr lang="fr-FR" dirty="0"/>
          </a:p>
          <a:p>
            <a:r>
              <a:rPr lang="fr-FR" dirty="0"/>
              <a:t>La question que je vous propose aujourd’hui est simple :</a:t>
            </a:r>
          </a:p>
          <a:p>
            <a:r>
              <a:rPr lang="fr-FR" b="1" dirty="0"/>
              <a:t>Peut-on continuer à bénéficier de l’IA… tout en réduisant son impact environnemental ?</a:t>
            </a:r>
            <a:endParaRPr lang="fr-FR" dirty="0"/>
          </a:p>
          <a:p>
            <a:endParaRPr lang="fr-FR" dirty="0"/>
          </a:p>
          <a:p>
            <a:r>
              <a:rPr lang="fr-FR" b="1" dirty="0"/>
              <a:t>Spoiler</a:t>
            </a:r>
            <a:r>
              <a:rPr lang="fr-FR" dirty="0"/>
              <a:t> : la réponse est oui.</a:t>
            </a:r>
            <a:br>
              <a:rPr lang="fr-FR" dirty="0"/>
            </a:br>
            <a:r>
              <a:rPr lang="fr-FR" dirty="0"/>
              <a:t>Mais cela suppose de comprendre ce qui se passe vraiment…</a:t>
            </a:r>
            <a:br>
              <a:rPr lang="fr-FR" dirty="0"/>
            </a:br>
            <a:r>
              <a:rPr lang="fr-FR" dirty="0"/>
              <a:t>et de changer légèrement nos réflexes. »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L’IA, un consommateur d’énergie mondial</a:t>
            </a:r>
          </a:p>
          <a:p>
            <a:r>
              <a:rPr lang="fr-FR" dirty="0"/>
              <a:t>« Quand on parle d’impact environnemental, on pense rarement à l’IA.</a:t>
            </a:r>
          </a:p>
          <a:p>
            <a:r>
              <a:rPr lang="fr-FR" dirty="0"/>
              <a:t>Et pourtant.</a:t>
            </a:r>
          </a:p>
          <a:p>
            <a:r>
              <a:rPr lang="fr-FR" dirty="0"/>
              <a:t>Aujourd’hui, l’ensemble des systèmes d’intelligence artificielle consomment environ </a:t>
            </a:r>
            <a:r>
              <a:rPr lang="fr-FR" b="1" dirty="0"/>
              <a:t>460 térawattheures par an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Cela représente environ </a:t>
            </a:r>
            <a:r>
              <a:rPr lang="fr-FR" b="1" dirty="0"/>
              <a:t>2 % de la production mondiale d’électricité</a:t>
            </a:r>
            <a:r>
              <a:rPr lang="fr-FR" dirty="0"/>
              <a:t>.</a:t>
            </a:r>
          </a:p>
          <a:p>
            <a:r>
              <a:rPr lang="fr-FR" dirty="0"/>
              <a:t>Pour donner un ordre de grandeur :</a:t>
            </a:r>
            <a:br>
              <a:rPr lang="fr-FR" dirty="0"/>
            </a:br>
            <a:r>
              <a:rPr lang="fr-FR" dirty="0"/>
              <a:t>c’est </a:t>
            </a:r>
            <a:r>
              <a:rPr lang="fr-FR" b="1" dirty="0"/>
              <a:t>l’équivalent de la consommation électrique de la France entière</a:t>
            </a:r>
            <a:r>
              <a:rPr lang="fr-FR" dirty="0"/>
              <a:t>.</a:t>
            </a:r>
          </a:p>
          <a:p>
            <a:r>
              <a:rPr lang="fr-FR" dirty="0"/>
              <a:t>Et cette consommation est en train de doubler.</a:t>
            </a:r>
            <a:br>
              <a:rPr lang="fr-FR" dirty="0"/>
            </a:br>
            <a:r>
              <a:rPr lang="fr-FR" dirty="0"/>
              <a:t>D’ici 2026, les data centers pourraient consommer autant que la </a:t>
            </a:r>
            <a:r>
              <a:rPr lang="fr-FR" b="1" dirty="0"/>
              <a:t>troisième économie mondiale</a:t>
            </a:r>
            <a:r>
              <a:rPr lang="fr-FR" dirty="0"/>
              <a:t>.</a:t>
            </a:r>
          </a:p>
          <a:p>
            <a:r>
              <a:rPr lang="fr-FR" dirty="0"/>
              <a:t>Ce n’est pas une projection lointaine.</a:t>
            </a:r>
            <a:br>
              <a:rPr lang="fr-FR" dirty="0"/>
            </a:br>
            <a:r>
              <a:rPr lang="fr-FR" dirty="0"/>
              <a:t>C’est déjà en cours. »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« Prenons maintenant quelque chose de très concret.</a:t>
            </a:r>
          </a:p>
          <a:p>
            <a:r>
              <a:rPr lang="fr-FR" dirty="0"/>
              <a:t>Une recherche Google classique consomme environ </a:t>
            </a:r>
            <a:r>
              <a:rPr lang="fr-FR" b="1" dirty="0"/>
              <a:t>0,0003 kilowattheure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Une requête sur un modèle de type </a:t>
            </a:r>
            <a:r>
              <a:rPr lang="fr-FR" dirty="0" err="1"/>
              <a:t>ChatGPT</a:t>
            </a:r>
            <a:r>
              <a:rPr lang="fr-FR" dirty="0"/>
              <a:t> consomme </a:t>
            </a:r>
            <a:r>
              <a:rPr lang="fr-FR" b="1" dirty="0"/>
              <a:t>entre 10 et 30 fois plus</a:t>
            </a:r>
            <a:r>
              <a:rPr lang="fr-FR" dirty="0"/>
              <a:t>.</a:t>
            </a:r>
          </a:p>
          <a:p>
            <a:r>
              <a:rPr lang="fr-FR" dirty="0"/>
              <a:t>Dit autrement :</a:t>
            </a:r>
          </a:p>
          <a:p>
            <a:r>
              <a:rPr lang="fr-FR" dirty="0"/>
              <a:t>– Quinze échanges avec </a:t>
            </a:r>
            <a:r>
              <a:rPr lang="fr-FR" dirty="0" err="1"/>
              <a:t>ChatGPT</a:t>
            </a:r>
            <a:r>
              <a:rPr lang="fr-FR" dirty="0"/>
              <a:t>, c’est l’équivalent d’une heure de streaming vidéo.</a:t>
            </a:r>
            <a:br>
              <a:rPr lang="fr-FR" dirty="0"/>
            </a:br>
            <a:r>
              <a:rPr lang="fr-FR" dirty="0"/>
              <a:t>– Seize requêtes, c’est l’équivalent de faire bouillir une bouilloire.</a:t>
            </a:r>
            <a:br>
              <a:rPr lang="fr-FR" dirty="0"/>
            </a:br>
            <a:r>
              <a:rPr lang="fr-FR" dirty="0"/>
              <a:t>– Environ 140 requêtes, c’est un cycle complet de machine à laver.</a:t>
            </a:r>
          </a:p>
          <a:p>
            <a:r>
              <a:rPr lang="fr-FR" dirty="0"/>
              <a:t>Pris individuellement, ce n’est pas choquant.</a:t>
            </a:r>
            <a:br>
              <a:rPr lang="fr-FR" dirty="0"/>
            </a:br>
            <a:r>
              <a:rPr lang="fr-FR" dirty="0"/>
              <a:t>Mais à l’échelle mondiale…</a:t>
            </a:r>
          </a:p>
          <a:p>
            <a:r>
              <a:rPr lang="fr-FR" dirty="0" err="1"/>
              <a:t>ChatGPT</a:t>
            </a:r>
            <a:r>
              <a:rPr lang="fr-FR" dirty="0"/>
              <a:t> traite environ </a:t>
            </a:r>
            <a:r>
              <a:rPr lang="fr-FR" b="1" dirty="0"/>
              <a:t>2,5 milliards de requêtes par jour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Cela représente la consommation quotidienne de </a:t>
            </a:r>
            <a:r>
              <a:rPr lang="fr-FR" b="1" dirty="0"/>
              <a:t>27 000 foyers français</a:t>
            </a:r>
            <a:r>
              <a:rPr lang="fr-FR" dirty="0"/>
              <a:t>.</a:t>
            </a:r>
          </a:p>
          <a:p>
            <a:r>
              <a:rPr lang="fr-FR" dirty="0"/>
              <a:t>Ce n’est pas l’IA en soi qui pose problème.</a:t>
            </a:r>
            <a:br>
              <a:rPr lang="fr-FR" dirty="0"/>
            </a:br>
            <a:r>
              <a:rPr lang="fr-FR" dirty="0"/>
              <a:t>C’est son </a:t>
            </a:r>
            <a:r>
              <a:rPr lang="fr-FR" b="1" dirty="0"/>
              <a:t>usage massif</a:t>
            </a:r>
            <a:r>
              <a:rPr lang="fr-FR" dirty="0"/>
              <a:t>. »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2" indent="0" algn="ctr">
              <a:buNone/>
              <a:defRPr sz="2000"/>
            </a:lvl2pPr>
            <a:lvl3pPr marL="914363" indent="0" algn="ctr">
              <a:buNone/>
              <a:defRPr sz="1800"/>
            </a:lvl3pPr>
            <a:lvl4pPr marL="1371545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0" indent="0" algn="ctr">
              <a:buNone/>
              <a:defRPr sz="1600"/>
            </a:lvl7pPr>
            <a:lvl8pPr marL="3200272" indent="0" algn="ctr">
              <a:buNone/>
              <a:defRPr sz="1600"/>
            </a:lvl8pPr>
            <a:lvl9pPr marL="3657454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3AF1-77F6-4A89-BCD1-6819EE982C11}" type="datetimeFigureOut">
              <a:rPr lang="fr-FR" smtClean="0"/>
              <a:t>28/01/2026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CAB25-C8A0-4FF1-9FA9-0918711FE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0948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jpeg"/><Relationship Id="rId4" Type="http://schemas.microsoft.com/office/2007/relationships/hdphoto" Target="../media/hdphoto2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5561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34060416510b70ef6bd73f9a58a159c0115ba808.jpg"/>
          <p:cNvPicPr>
            <a:picLocks noChangeAspect="1"/>
          </p:cNvPicPr>
          <p:nvPr/>
        </p:nvPicPr>
        <p:blipFill>
          <a:blip r:embed="rId3"/>
          <a:srcRect l="11945" r="1194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Shape 1"/>
          <p:cNvSpPr/>
          <p:nvPr/>
        </p:nvSpPr>
        <p:spPr>
          <a:xfrm>
            <a:off x="4503142" y="1350169"/>
            <a:ext cx="3181350" cy="495300"/>
          </a:xfrm>
          <a:custGeom>
            <a:avLst/>
            <a:gdLst/>
            <a:ahLst/>
            <a:cxnLst/>
            <a:rect l="l" t="t" r="r" b="b"/>
            <a:pathLst>
              <a:path w="3181350" h="495300">
                <a:moveTo>
                  <a:pt x="247650" y="0"/>
                </a:moveTo>
                <a:lnTo>
                  <a:pt x="2933700" y="0"/>
                </a:lnTo>
                <a:cubicBezTo>
                  <a:pt x="3070382" y="0"/>
                  <a:pt x="3181350" y="110968"/>
                  <a:pt x="3181350" y="247650"/>
                </a:cubicBezTo>
                <a:lnTo>
                  <a:pt x="3181350" y="247650"/>
                </a:lnTo>
                <a:cubicBezTo>
                  <a:pt x="3181350" y="384332"/>
                  <a:pt x="3070382" y="495300"/>
                  <a:pt x="2933700" y="495300"/>
                </a:cubicBezTo>
                <a:lnTo>
                  <a:pt x="247650" y="495300"/>
                </a:lnTo>
                <a:cubicBezTo>
                  <a:pt x="110968" y="495300"/>
                  <a:pt x="0" y="384332"/>
                  <a:pt x="0" y="247650"/>
                </a:cubicBezTo>
                <a:lnTo>
                  <a:pt x="0" y="247650"/>
                </a:lnTo>
                <a:cubicBezTo>
                  <a:pt x="0" y="110968"/>
                  <a:pt x="110968" y="0"/>
                  <a:pt x="24765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4180814" y="1458119"/>
            <a:ext cx="3906982" cy="273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kern="0" spc="75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🌱 DURABILITÉ NUMÉRIQUE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232275" y="2378869"/>
            <a:ext cx="372427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IA Frugales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192760" y="3464719"/>
            <a:ext cx="581025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700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L'Intelligence Artificielle Responsable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334000" y="4326731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0" y="0"/>
                </a:moveTo>
                <a:lnTo>
                  <a:pt x="1524000" y="0"/>
                </a:lnTo>
                <a:lnTo>
                  <a:pt x="15240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Text 6"/>
          <p:cNvSpPr/>
          <p:nvPr/>
        </p:nvSpPr>
        <p:spPr>
          <a:xfrm>
            <a:off x="3703042" y="4764881"/>
            <a:ext cx="47815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F5F7F4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Comment concilier performance technologique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F5F7F4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et sobriété énergétique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kern="0" spc="135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SOMMAIRE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762000"/>
            <a:ext cx="117157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 Programme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485900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409575" y="1847850"/>
            <a:ext cx="5572125" cy="1485900"/>
          </a:xfrm>
          <a:custGeom>
            <a:avLst/>
            <a:gdLst/>
            <a:ahLst/>
            <a:cxnLst/>
            <a:rect l="l" t="t" r="r" b="b"/>
            <a:pathLst>
              <a:path w="5572125" h="1485900">
                <a:moveTo>
                  <a:pt x="57150" y="0"/>
                </a:moveTo>
                <a:lnTo>
                  <a:pt x="5419731" y="0"/>
                </a:lnTo>
                <a:cubicBezTo>
                  <a:pt x="5503896" y="0"/>
                  <a:pt x="5572125" y="68229"/>
                  <a:pt x="5572125" y="152394"/>
                </a:cubicBezTo>
                <a:lnTo>
                  <a:pt x="5572125" y="1333506"/>
                </a:lnTo>
                <a:cubicBezTo>
                  <a:pt x="5572125" y="1417671"/>
                  <a:pt x="5503896" y="1485900"/>
                  <a:pt x="5419731" y="1485900"/>
                </a:cubicBezTo>
                <a:lnTo>
                  <a:pt x="57150" y="1485900"/>
                </a:lnTo>
                <a:cubicBezTo>
                  <a:pt x="25608" y="1485900"/>
                  <a:pt x="0" y="1460292"/>
                  <a:pt x="0" y="14287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409575" y="1847850"/>
            <a:ext cx="57150" cy="1485900"/>
          </a:xfrm>
          <a:custGeom>
            <a:avLst/>
            <a:gdLst/>
            <a:ahLst/>
            <a:cxnLst/>
            <a:rect l="l" t="t" r="r" b="b"/>
            <a:pathLst>
              <a:path w="57150" h="1485900">
                <a:moveTo>
                  <a:pt x="57150" y="0"/>
                </a:moveTo>
                <a:lnTo>
                  <a:pt x="57150" y="0"/>
                </a:lnTo>
                <a:lnTo>
                  <a:pt x="57150" y="1485900"/>
                </a:lnTo>
                <a:lnTo>
                  <a:pt x="57150" y="1485900"/>
                </a:lnTo>
                <a:cubicBezTo>
                  <a:pt x="25608" y="1485900"/>
                  <a:pt x="0" y="1460292"/>
                  <a:pt x="0" y="14287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5"/>
          <p:cNvSpPr/>
          <p:nvPr/>
        </p:nvSpPr>
        <p:spPr>
          <a:xfrm>
            <a:off x="666750" y="20764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6"/>
          <p:cNvSpPr/>
          <p:nvPr/>
        </p:nvSpPr>
        <p:spPr>
          <a:xfrm>
            <a:off x="595313" y="207645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466850" y="2076450"/>
            <a:ext cx="4400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 Paradoxe de l'IA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466850" y="2495550"/>
            <a:ext cx="43719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1A2E23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 dilemme entre les bénéfices de l'IA générative et son empreinte carbone invisible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238875" y="1847850"/>
            <a:ext cx="5572125" cy="1485900"/>
          </a:xfrm>
          <a:custGeom>
            <a:avLst/>
            <a:gdLst/>
            <a:ahLst/>
            <a:cxnLst/>
            <a:rect l="l" t="t" r="r" b="b"/>
            <a:pathLst>
              <a:path w="5572125" h="1485900">
                <a:moveTo>
                  <a:pt x="57150" y="0"/>
                </a:moveTo>
                <a:lnTo>
                  <a:pt x="5419731" y="0"/>
                </a:lnTo>
                <a:cubicBezTo>
                  <a:pt x="5503896" y="0"/>
                  <a:pt x="5572125" y="68229"/>
                  <a:pt x="5572125" y="152394"/>
                </a:cubicBezTo>
                <a:lnTo>
                  <a:pt x="5572125" y="1333506"/>
                </a:lnTo>
                <a:cubicBezTo>
                  <a:pt x="5572125" y="1417671"/>
                  <a:pt x="5503896" y="1485900"/>
                  <a:pt x="5419731" y="1485900"/>
                </a:cubicBezTo>
                <a:lnTo>
                  <a:pt x="57150" y="1485900"/>
                </a:lnTo>
                <a:cubicBezTo>
                  <a:pt x="25608" y="1485900"/>
                  <a:pt x="0" y="1460292"/>
                  <a:pt x="0" y="14287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2" name="Shape 10"/>
          <p:cNvSpPr/>
          <p:nvPr/>
        </p:nvSpPr>
        <p:spPr>
          <a:xfrm>
            <a:off x="6238875" y="1847850"/>
            <a:ext cx="57150" cy="1485900"/>
          </a:xfrm>
          <a:custGeom>
            <a:avLst/>
            <a:gdLst/>
            <a:ahLst/>
            <a:cxnLst/>
            <a:rect l="l" t="t" r="r" b="b"/>
            <a:pathLst>
              <a:path w="57150" h="1485900">
                <a:moveTo>
                  <a:pt x="57150" y="0"/>
                </a:moveTo>
                <a:lnTo>
                  <a:pt x="57150" y="0"/>
                </a:lnTo>
                <a:lnTo>
                  <a:pt x="57150" y="1485900"/>
                </a:lnTo>
                <a:lnTo>
                  <a:pt x="57150" y="1485900"/>
                </a:lnTo>
                <a:cubicBezTo>
                  <a:pt x="25608" y="1485900"/>
                  <a:pt x="0" y="1460292"/>
                  <a:pt x="0" y="14287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3" name="Shape 11"/>
          <p:cNvSpPr/>
          <p:nvPr/>
        </p:nvSpPr>
        <p:spPr>
          <a:xfrm>
            <a:off x="6496050" y="20764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Text 12"/>
          <p:cNvSpPr/>
          <p:nvPr/>
        </p:nvSpPr>
        <p:spPr>
          <a:xfrm>
            <a:off x="6424613" y="207645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296150" y="2076450"/>
            <a:ext cx="4400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Comprendre l'Impact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296150" y="2495550"/>
            <a:ext cx="43719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1A2E23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Les chiffres réels de la consommation énergétique des modèles d'IA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09575" y="3559969"/>
            <a:ext cx="5572125" cy="1485900"/>
          </a:xfrm>
          <a:custGeom>
            <a:avLst/>
            <a:gdLst/>
            <a:ahLst/>
            <a:cxnLst/>
            <a:rect l="l" t="t" r="r" b="b"/>
            <a:pathLst>
              <a:path w="5572125" h="1485900">
                <a:moveTo>
                  <a:pt x="57150" y="0"/>
                </a:moveTo>
                <a:lnTo>
                  <a:pt x="5419731" y="0"/>
                </a:lnTo>
                <a:cubicBezTo>
                  <a:pt x="5503896" y="0"/>
                  <a:pt x="5572125" y="68229"/>
                  <a:pt x="5572125" y="152394"/>
                </a:cubicBezTo>
                <a:lnTo>
                  <a:pt x="5572125" y="1333506"/>
                </a:lnTo>
                <a:cubicBezTo>
                  <a:pt x="5572125" y="1417671"/>
                  <a:pt x="5503896" y="1485900"/>
                  <a:pt x="5419731" y="1485900"/>
                </a:cubicBezTo>
                <a:lnTo>
                  <a:pt x="57150" y="1485900"/>
                </a:lnTo>
                <a:cubicBezTo>
                  <a:pt x="25608" y="1485900"/>
                  <a:pt x="0" y="1460292"/>
                  <a:pt x="0" y="14287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8" name="Shape 16"/>
          <p:cNvSpPr/>
          <p:nvPr/>
        </p:nvSpPr>
        <p:spPr>
          <a:xfrm>
            <a:off x="409575" y="3559969"/>
            <a:ext cx="57150" cy="1485900"/>
          </a:xfrm>
          <a:custGeom>
            <a:avLst/>
            <a:gdLst/>
            <a:ahLst/>
            <a:cxnLst/>
            <a:rect l="l" t="t" r="r" b="b"/>
            <a:pathLst>
              <a:path w="57150" h="1485900">
                <a:moveTo>
                  <a:pt x="57150" y="0"/>
                </a:moveTo>
                <a:lnTo>
                  <a:pt x="57150" y="0"/>
                </a:lnTo>
                <a:lnTo>
                  <a:pt x="57150" y="1485900"/>
                </a:lnTo>
                <a:lnTo>
                  <a:pt x="57150" y="1485900"/>
                </a:lnTo>
                <a:cubicBezTo>
                  <a:pt x="25608" y="1485900"/>
                  <a:pt x="0" y="1460292"/>
                  <a:pt x="0" y="14287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Shape 17"/>
          <p:cNvSpPr/>
          <p:nvPr/>
        </p:nvSpPr>
        <p:spPr>
          <a:xfrm>
            <a:off x="666750" y="3788569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Text 18"/>
          <p:cNvSpPr/>
          <p:nvPr/>
        </p:nvSpPr>
        <p:spPr>
          <a:xfrm>
            <a:off x="595313" y="3788569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466850" y="3788569"/>
            <a:ext cx="4400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Qu'est-ce qu'une IA Frugale ?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466850" y="4207669"/>
            <a:ext cx="43719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1A2E23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Les principes et techniques des modèles intelligents et sobres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38875" y="3559969"/>
            <a:ext cx="5572125" cy="1485900"/>
          </a:xfrm>
          <a:custGeom>
            <a:avLst/>
            <a:gdLst/>
            <a:ahLst/>
            <a:cxnLst/>
            <a:rect l="l" t="t" r="r" b="b"/>
            <a:pathLst>
              <a:path w="5572125" h="1485900">
                <a:moveTo>
                  <a:pt x="57150" y="0"/>
                </a:moveTo>
                <a:lnTo>
                  <a:pt x="5419731" y="0"/>
                </a:lnTo>
                <a:cubicBezTo>
                  <a:pt x="5503896" y="0"/>
                  <a:pt x="5572125" y="68229"/>
                  <a:pt x="5572125" y="152394"/>
                </a:cubicBezTo>
                <a:lnTo>
                  <a:pt x="5572125" y="1333506"/>
                </a:lnTo>
                <a:cubicBezTo>
                  <a:pt x="5572125" y="1417671"/>
                  <a:pt x="5503896" y="1485900"/>
                  <a:pt x="5419731" y="1485900"/>
                </a:cubicBezTo>
                <a:lnTo>
                  <a:pt x="57150" y="1485900"/>
                </a:lnTo>
                <a:cubicBezTo>
                  <a:pt x="25608" y="1485900"/>
                  <a:pt x="0" y="1460292"/>
                  <a:pt x="0" y="14287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4" name="Shape 22"/>
          <p:cNvSpPr/>
          <p:nvPr/>
        </p:nvSpPr>
        <p:spPr>
          <a:xfrm>
            <a:off x="6238875" y="3559969"/>
            <a:ext cx="57150" cy="1485900"/>
          </a:xfrm>
          <a:custGeom>
            <a:avLst/>
            <a:gdLst/>
            <a:ahLst/>
            <a:cxnLst/>
            <a:rect l="l" t="t" r="r" b="b"/>
            <a:pathLst>
              <a:path w="57150" h="1485900">
                <a:moveTo>
                  <a:pt x="57150" y="0"/>
                </a:moveTo>
                <a:lnTo>
                  <a:pt x="57150" y="0"/>
                </a:lnTo>
                <a:lnTo>
                  <a:pt x="57150" y="1485900"/>
                </a:lnTo>
                <a:lnTo>
                  <a:pt x="57150" y="1485900"/>
                </a:lnTo>
                <a:cubicBezTo>
                  <a:pt x="25608" y="1485900"/>
                  <a:pt x="0" y="1460292"/>
                  <a:pt x="0" y="14287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Shape 23"/>
          <p:cNvSpPr/>
          <p:nvPr/>
        </p:nvSpPr>
        <p:spPr>
          <a:xfrm>
            <a:off x="6496050" y="3788569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6" name="Text 24"/>
          <p:cNvSpPr/>
          <p:nvPr/>
        </p:nvSpPr>
        <p:spPr>
          <a:xfrm>
            <a:off x="6424613" y="3788569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296150" y="3788569"/>
            <a:ext cx="4400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Solutions Concrètes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296150" y="4207669"/>
            <a:ext cx="43719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1A2E23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Comment chacun peut contribuer à une IA plus responsable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09575" y="5272088"/>
            <a:ext cx="11401425" cy="1209675"/>
          </a:xfrm>
          <a:custGeom>
            <a:avLst/>
            <a:gdLst/>
            <a:ahLst/>
            <a:cxnLst/>
            <a:rect l="l" t="t" r="r" b="b"/>
            <a:pathLst>
              <a:path w="11401425" h="1209675">
                <a:moveTo>
                  <a:pt x="57150" y="0"/>
                </a:moveTo>
                <a:lnTo>
                  <a:pt x="11249030" y="0"/>
                </a:lnTo>
                <a:cubicBezTo>
                  <a:pt x="11333139" y="0"/>
                  <a:pt x="11401425" y="68286"/>
                  <a:pt x="11401425" y="152395"/>
                </a:cubicBezTo>
                <a:lnTo>
                  <a:pt x="11401425" y="1057280"/>
                </a:lnTo>
                <a:cubicBezTo>
                  <a:pt x="11401425" y="1141389"/>
                  <a:pt x="11333139" y="1209675"/>
                  <a:pt x="11249030" y="1209675"/>
                </a:cubicBezTo>
                <a:lnTo>
                  <a:pt x="57150" y="1209675"/>
                </a:lnTo>
                <a:cubicBezTo>
                  <a:pt x="25608" y="1209675"/>
                  <a:pt x="0" y="1184067"/>
                  <a:pt x="0" y="1152525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30" name="Shape 28"/>
          <p:cNvSpPr/>
          <p:nvPr/>
        </p:nvSpPr>
        <p:spPr>
          <a:xfrm>
            <a:off x="409575" y="5272088"/>
            <a:ext cx="57150" cy="1209675"/>
          </a:xfrm>
          <a:custGeom>
            <a:avLst/>
            <a:gdLst/>
            <a:ahLst/>
            <a:cxnLst/>
            <a:rect l="l" t="t" r="r" b="b"/>
            <a:pathLst>
              <a:path w="57150" h="1209675">
                <a:moveTo>
                  <a:pt x="57150" y="0"/>
                </a:moveTo>
                <a:lnTo>
                  <a:pt x="57150" y="0"/>
                </a:lnTo>
                <a:lnTo>
                  <a:pt x="57150" y="1209675"/>
                </a:lnTo>
                <a:lnTo>
                  <a:pt x="57150" y="1209675"/>
                </a:lnTo>
                <a:cubicBezTo>
                  <a:pt x="25608" y="1209675"/>
                  <a:pt x="0" y="1184067"/>
                  <a:pt x="0" y="1152525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1" name="Shape 29"/>
          <p:cNvSpPr/>
          <p:nvPr/>
        </p:nvSpPr>
        <p:spPr>
          <a:xfrm>
            <a:off x="666750" y="550068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2" name="Text 30"/>
          <p:cNvSpPr/>
          <p:nvPr/>
        </p:nvSpPr>
        <p:spPr>
          <a:xfrm>
            <a:off x="595313" y="5500688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466850" y="5500688"/>
            <a:ext cx="102298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Agir pour une IA Responsable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466850" y="5919788"/>
            <a:ext cx="1020127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1A2E23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L'avenir de l'IA passe par la durabilité : initiatives, régulations et actions individuelles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 Paradoxe de l'IA Générative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409700"/>
            <a:ext cx="1066800" cy="57150"/>
          </a:xfrm>
          <a:custGeom>
            <a:avLst/>
            <a:gdLst/>
            <a:ahLst/>
            <a:cxnLst/>
            <a:rect l="l" t="t" r="r" b="b"/>
            <a:pathLst>
              <a:path w="1066800" h="57150">
                <a:moveTo>
                  <a:pt x="0" y="0"/>
                </a:moveTo>
                <a:lnTo>
                  <a:pt x="1066800" y="0"/>
                </a:lnTo>
                <a:lnTo>
                  <a:pt x="1066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381000" y="1695450"/>
            <a:ext cx="5600700" cy="4200525"/>
          </a:xfrm>
          <a:custGeom>
            <a:avLst/>
            <a:gdLst/>
            <a:ahLst/>
            <a:cxnLst/>
            <a:rect l="l" t="t" r="r" b="b"/>
            <a:pathLst>
              <a:path w="5600700" h="4200525">
                <a:moveTo>
                  <a:pt x="152395" y="0"/>
                </a:moveTo>
                <a:lnTo>
                  <a:pt x="5448305" y="0"/>
                </a:lnTo>
                <a:cubicBezTo>
                  <a:pt x="5532470" y="0"/>
                  <a:pt x="5600700" y="68230"/>
                  <a:pt x="5600700" y="152395"/>
                </a:cubicBezTo>
                <a:lnTo>
                  <a:pt x="5600700" y="4048130"/>
                </a:lnTo>
                <a:cubicBezTo>
                  <a:pt x="5600700" y="4132295"/>
                  <a:pt x="5532470" y="4200525"/>
                  <a:pt x="5448305" y="4200525"/>
                </a:cubicBezTo>
                <a:lnTo>
                  <a:pt x="152395" y="4200525"/>
                </a:lnTo>
                <a:cubicBezTo>
                  <a:pt x="68230" y="4200525"/>
                  <a:pt x="0" y="4132295"/>
                  <a:pt x="0" y="4048130"/>
                </a:cubicBezTo>
                <a:lnTo>
                  <a:pt x="0" y="152395"/>
                </a:lnTo>
                <a:cubicBezTo>
                  <a:pt x="0" y="68230"/>
                  <a:pt x="68230" y="0"/>
                  <a:pt x="1523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2800350" y="2051447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2D5A3D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5"/>
          <p:cNvSpPr/>
          <p:nvPr/>
        </p:nvSpPr>
        <p:spPr>
          <a:xfrm>
            <a:off x="2988469" y="2260997"/>
            <a:ext cx="385763" cy="342900"/>
          </a:xfrm>
          <a:custGeom>
            <a:avLst/>
            <a:gdLst/>
            <a:ahLst/>
            <a:cxnLst/>
            <a:rect l="l" t="t" r="r" b="b"/>
            <a:pathLst>
              <a:path w="385763" h="342900">
                <a:moveTo>
                  <a:pt x="257175" y="96441"/>
                </a:moveTo>
                <a:cubicBezTo>
                  <a:pt x="257175" y="161538"/>
                  <a:pt x="199579" y="214313"/>
                  <a:pt x="128588" y="214313"/>
                </a:cubicBezTo>
                <a:cubicBezTo>
                  <a:pt x="110706" y="214313"/>
                  <a:pt x="93695" y="210964"/>
                  <a:pt x="78224" y="204936"/>
                </a:cubicBezTo>
                <a:lnTo>
                  <a:pt x="23574" y="233869"/>
                </a:lnTo>
                <a:cubicBezTo>
                  <a:pt x="17346" y="237150"/>
                  <a:pt x="9711" y="236012"/>
                  <a:pt x="4688" y="231056"/>
                </a:cubicBezTo>
                <a:cubicBezTo>
                  <a:pt x="-335" y="226100"/>
                  <a:pt x="-1473" y="218398"/>
                  <a:pt x="1875" y="212169"/>
                </a:cubicBezTo>
                <a:lnTo>
                  <a:pt x="25718" y="167164"/>
                </a:lnTo>
                <a:cubicBezTo>
                  <a:pt x="9577" y="147474"/>
                  <a:pt x="0" y="122962"/>
                  <a:pt x="0" y="96441"/>
                </a:cubicBezTo>
                <a:cubicBezTo>
                  <a:pt x="0" y="31343"/>
                  <a:pt x="57596" y="-21431"/>
                  <a:pt x="128588" y="-21431"/>
                </a:cubicBezTo>
                <a:cubicBezTo>
                  <a:pt x="199579" y="-21431"/>
                  <a:pt x="257175" y="31343"/>
                  <a:pt x="257175" y="96441"/>
                </a:cubicBezTo>
                <a:close/>
                <a:moveTo>
                  <a:pt x="257175" y="342900"/>
                </a:moveTo>
                <a:cubicBezTo>
                  <a:pt x="194154" y="342900"/>
                  <a:pt x="141714" y="301310"/>
                  <a:pt x="130731" y="246459"/>
                </a:cubicBezTo>
                <a:cubicBezTo>
                  <a:pt x="211098" y="245455"/>
                  <a:pt x="280950" y="188260"/>
                  <a:pt x="288652" y="110706"/>
                </a:cubicBezTo>
                <a:cubicBezTo>
                  <a:pt x="344440" y="123565"/>
                  <a:pt x="385763" y="169843"/>
                  <a:pt x="385763" y="225028"/>
                </a:cubicBezTo>
                <a:cubicBezTo>
                  <a:pt x="385763" y="251549"/>
                  <a:pt x="376185" y="276061"/>
                  <a:pt x="360045" y="295751"/>
                </a:cubicBezTo>
                <a:lnTo>
                  <a:pt x="383887" y="340757"/>
                </a:lnTo>
                <a:cubicBezTo>
                  <a:pt x="387169" y="346985"/>
                  <a:pt x="386030" y="354620"/>
                  <a:pt x="381074" y="359643"/>
                </a:cubicBezTo>
                <a:cubicBezTo>
                  <a:pt x="376118" y="364666"/>
                  <a:pt x="368417" y="365805"/>
                  <a:pt x="362188" y="362456"/>
                </a:cubicBezTo>
                <a:lnTo>
                  <a:pt x="307538" y="333524"/>
                </a:lnTo>
                <a:cubicBezTo>
                  <a:pt x="292068" y="339551"/>
                  <a:pt x="275057" y="342900"/>
                  <a:pt x="257175" y="34290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6"/>
          <p:cNvSpPr/>
          <p:nvPr/>
        </p:nvSpPr>
        <p:spPr>
          <a:xfrm>
            <a:off x="552450" y="2965847"/>
            <a:ext cx="525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Notre Quotidien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9600" y="3575447"/>
            <a:ext cx="5229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Nous utilisons </a:t>
            </a:r>
            <a:r>
              <a:rPr lang="en-US" sz="135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ChatGPT, Claude, Gemini</a:t>
            </a:r>
            <a:r>
              <a:rPr lang="en-US" sz="135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et autres outils d'IA chaque jour pour :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28650" y="432315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Text 9"/>
          <p:cNvSpPr/>
          <p:nvPr/>
        </p:nvSpPr>
        <p:spPr>
          <a:xfrm>
            <a:off x="914400" y="4285059"/>
            <a:ext cx="2247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Rédiger des emails et documents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8650" y="466605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3" name="Text 11"/>
          <p:cNvSpPr/>
          <p:nvPr/>
        </p:nvSpPr>
        <p:spPr>
          <a:xfrm>
            <a:off x="914400" y="4627959"/>
            <a:ext cx="2009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Générer des images créatives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28650" y="500895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Text 13"/>
          <p:cNvSpPr/>
          <p:nvPr/>
        </p:nvSpPr>
        <p:spPr>
          <a:xfrm>
            <a:off x="914400" y="4970859"/>
            <a:ext cx="2466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Coder et déboguer des programmes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28650" y="535185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7" name="Text 15"/>
          <p:cNvSpPr/>
          <p:nvPr/>
        </p:nvSpPr>
        <p:spPr>
          <a:xfrm>
            <a:off x="914400" y="5313759"/>
            <a:ext cx="2352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Obtenir des réponses instantanées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19825" y="1704975"/>
            <a:ext cx="5581650" cy="4181475"/>
          </a:xfrm>
          <a:custGeom>
            <a:avLst/>
            <a:gdLst/>
            <a:ahLst/>
            <a:cxnLst/>
            <a:rect l="l" t="t" r="r" b="b"/>
            <a:pathLst>
              <a:path w="5581650" h="4181475">
                <a:moveTo>
                  <a:pt x="152415" y="0"/>
                </a:moveTo>
                <a:lnTo>
                  <a:pt x="5429235" y="0"/>
                </a:lnTo>
                <a:cubicBezTo>
                  <a:pt x="5513412" y="0"/>
                  <a:pt x="5581650" y="68238"/>
                  <a:pt x="5581650" y="152415"/>
                </a:cubicBezTo>
                <a:lnTo>
                  <a:pt x="5581650" y="4029060"/>
                </a:lnTo>
                <a:cubicBezTo>
                  <a:pt x="5581650" y="4113237"/>
                  <a:pt x="5513412" y="4181475"/>
                  <a:pt x="5429235" y="4181475"/>
                </a:cubicBezTo>
                <a:lnTo>
                  <a:pt x="152415" y="4181475"/>
                </a:lnTo>
                <a:cubicBezTo>
                  <a:pt x="68238" y="4181475"/>
                  <a:pt x="0" y="4113237"/>
                  <a:pt x="0" y="4029060"/>
                </a:cubicBezTo>
                <a:lnTo>
                  <a:pt x="0" y="152415"/>
                </a:lnTo>
                <a:cubicBezTo>
                  <a:pt x="0" y="68238"/>
                  <a:pt x="68238" y="0"/>
                  <a:pt x="152415" y="0"/>
                </a:cubicBezTo>
                <a:close/>
              </a:path>
            </a:pathLst>
          </a:custGeom>
          <a:gradFill flip="none" rotWithShape="1">
            <a:gsLst>
              <a:gs pos="0">
                <a:srgbClr val="E8A838">
                  <a:alpha val="10000"/>
                </a:srgbClr>
              </a:gs>
              <a:gs pos="100000">
                <a:srgbClr val="E8A838">
                  <a:alpha val="5000"/>
                </a:srgbClr>
              </a:gs>
            </a:gsLst>
            <a:lin ang="2700000" scaled="1"/>
          </a:gradFill>
          <a:ln w="25400">
            <a:solidFill>
              <a:srgbClr val="E8A838">
                <a:alpha val="30196"/>
              </a:srgbClr>
            </a:solidFill>
            <a:prstDash val="solid"/>
          </a:ln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9" name="Shape 17"/>
          <p:cNvSpPr/>
          <p:nvPr/>
        </p:nvSpPr>
        <p:spPr>
          <a:xfrm>
            <a:off x="8629650" y="19431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E8A838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Shape 18"/>
          <p:cNvSpPr/>
          <p:nvPr/>
        </p:nvSpPr>
        <p:spPr>
          <a:xfrm>
            <a:off x="8839200" y="21526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342900"/>
                </a:moveTo>
                <a:cubicBezTo>
                  <a:pt x="266076" y="342900"/>
                  <a:pt x="342900" y="266076"/>
                  <a:pt x="342900" y="171450"/>
                </a:cubicBezTo>
                <a:cubicBezTo>
                  <a:pt x="342900" y="76824"/>
                  <a:pt x="266076" y="0"/>
                  <a:pt x="171450" y="0"/>
                </a:cubicBezTo>
                <a:cubicBezTo>
                  <a:pt x="76824" y="0"/>
                  <a:pt x="0" y="76824"/>
                  <a:pt x="0" y="171450"/>
                </a:cubicBezTo>
                <a:cubicBezTo>
                  <a:pt x="0" y="266076"/>
                  <a:pt x="76824" y="342900"/>
                  <a:pt x="171450" y="342900"/>
                </a:cubicBezTo>
                <a:close/>
                <a:moveTo>
                  <a:pt x="171450" y="117872"/>
                </a:moveTo>
                <a:cubicBezTo>
                  <a:pt x="159596" y="117872"/>
                  <a:pt x="150019" y="127449"/>
                  <a:pt x="150019" y="139303"/>
                </a:cubicBezTo>
                <a:cubicBezTo>
                  <a:pt x="150019" y="148210"/>
                  <a:pt x="142853" y="155377"/>
                  <a:pt x="133945" y="155377"/>
                </a:cubicBezTo>
                <a:cubicBezTo>
                  <a:pt x="125038" y="155377"/>
                  <a:pt x="117872" y="148210"/>
                  <a:pt x="117872" y="139303"/>
                </a:cubicBezTo>
                <a:cubicBezTo>
                  <a:pt x="117872" y="109701"/>
                  <a:pt x="141848" y="85725"/>
                  <a:pt x="171450" y="85725"/>
                </a:cubicBezTo>
                <a:cubicBezTo>
                  <a:pt x="201052" y="85725"/>
                  <a:pt x="225028" y="109701"/>
                  <a:pt x="225028" y="139303"/>
                </a:cubicBezTo>
                <a:cubicBezTo>
                  <a:pt x="225028" y="170914"/>
                  <a:pt x="200918" y="184309"/>
                  <a:pt x="187523" y="189198"/>
                </a:cubicBezTo>
                <a:lnTo>
                  <a:pt x="187523" y="191743"/>
                </a:lnTo>
                <a:cubicBezTo>
                  <a:pt x="187523" y="200650"/>
                  <a:pt x="180357" y="207816"/>
                  <a:pt x="171450" y="207816"/>
                </a:cubicBezTo>
                <a:cubicBezTo>
                  <a:pt x="162543" y="207816"/>
                  <a:pt x="155377" y="200650"/>
                  <a:pt x="155377" y="191743"/>
                </a:cubicBezTo>
                <a:lnTo>
                  <a:pt x="155377" y="186318"/>
                </a:lnTo>
                <a:cubicBezTo>
                  <a:pt x="155377" y="172589"/>
                  <a:pt x="165289" y="162744"/>
                  <a:pt x="175535" y="159395"/>
                </a:cubicBezTo>
                <a:cubicBezTo>
                  <a:pt x="179822" y="157988"/>
                  <a:pt x="184376" y="155711"/>
                  <a:pt x="187724" y="152497"/>
                </a:cubicBezTo>
                <a:cubicBezTo>
                  <a:pt x="190604" y="149684"/>
                  <a:pt x="192881" y="145799"/>
                  <a:pt x="192881" y="139370"/>
                </a:cubicBezTo>
                <a:cubicBezTo>
                  <a:pt x="192881" y="127516"/>
                  <a:pt x="183304" y="117939"/>
                  <a:pt x="171450" y="117939"/>
                </a:cubicBezTo>
                <a:close/>
                <a:moveTo>
                  <a:pt x="150019" y="246459"/>
                </a:moveTo>
                <a:cubicBezTo>
                  <a:pt x="150019" y="234631"/>
                  <a:pt x="159622" y="225028"/>
                  <a:pt x="171450" y="225028"/>
                </a:cubicBezTo>
                <a:cubicBezTo>
                  <a:pt x="183278" y="225028"/>
                  <a:pt x="192881" y="234631"/>
                  <a:pt x="192881" y="246459"/>
                </a:cubicBezTo>
                <a:cubicBezTo>
                  <a:pt x="192881" y="258288"/>
                  <a:pt x="183278" y="267891"/>
                  <a:pt x="171450" y="267891"/>
                </a:cubicBezTo>
                <a:cubicBezTo>
                  <a:pt x="159622" y="267891"/>
                  <a:pt x="150019" y="258288"/>
                  <a:pt x="150019" y="246459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1" name="Text 19"/>
          <p:cNvSpPr/>
          <p:nvPr/>
        </p:nvSpPr>
        <p:spPr>
          <a:xfrm>
            <a:off x="6400800" y="2857500"/>
            <a:ext cx="5219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Mais...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457950" y="3505200"/>
            <a:ext cx="310227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Quel est le coût réel de ces interactions ?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457950" y="3898106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114302" y="0"/>
                </a:moveTo>
                <a:lnTo>
                  <a:pt x="4991098" y="0"/>
                </a:lnTo>
                <a:cubicBezTo>
                  <a:pt x="5054183" y="0"/>
                  <a:pt x="5105400" y="51217"/>
                  <a:pt x="5105400" y="114302"/>
                </a:cubicBezTo>
                <a:lnTo>
                  <a:pt x="5105400" y="685798"/>
                </a:lnTo>
                <a:cubicBezTo>
                  <a:pt x="5105400" y="748883"/>
                  <a:pt x="5054183" y="800100"/>
                  <a:pt x="4991098" y="800100"/>
                </a:cubicBezTo>
                <a:lnTo>
                  <a:pt x="114302" y="800100"/>
                </a:lnTo>
                <a:cubicBezTo>
                  <a:pt x="51217" y="800100"/>
                  <a:pt x="0" y="748883"/>
                  <a:pt x="0" y="6857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Text 22"/>
          <p:cNvSpPr/>
          <p:nvPr/>
        </p:nvSpPr>
        <p:spPr>
          <a:xfrm>
            <a:off x="6610350" y="4050506"/>
            <a:ext cx="48768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Chaque requête a un </a:t>
            </a:r>
            <a:r>
              <a:rPr lang="en-US" sz="1200" b="1" dirty="0">
                <a:solidFill>
                  <a:srgbClr val="2D5A3D"/>
                </a:solidFill>
                <a:highlight>
                  <a:srgbClr val="E8A83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coût énergétique réel 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souvent invisible pour l'utilisateur.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57950" y="4850606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114302" y="0"/>
                </a:moveTo>
                <a:lnTo>
                  <a:pt x="4991098" y="0"/>
                </a:lnTo>
                <a:cubicBezTo>
                  <a:pt x="5054183" y="0"/>
                  <a:pt x="5105400" y="51217"/>
                  <a:pt x="5105400" y="114302"/>
                </a:cubicBezTo>
                <a:lnTo>
                  <a:pt x="5105400" y="685798"/>
                </a:lnTo>
                <a:cubicBezTo>
                  <a:pt x="5105400" y="748883"/>
                  <a:pt x="5054183" y="800100"/>
                  <a:pt x="4991098" y="800100"/>
                </a:cubicBezTo>
                <a:lnTo>
                  <a:pt x="114302" y="800100"/>
                </a:lnTo>
                <a:cubicBezTo>
                  <a:pt x="51217" y="800100"/>
                  <a:pt x="0" y="748883"/>
                  <a:pt x="0" y="6857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6" name="Shape 24"/>
          <p:cNvSpPr/>
          <p:nvPr/>
        </p:nvSpPr>
        <p:spPr>
          <a:xfrm>
            <a:off x="6648450" y="5041106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7" name="Text 25"/>
          <p:cNvSpPr/>
          <p:nvPr/>
        </p:nvSpPr>
        <p:spPr>
          <a:xfrm>
            <a:off x="6858000" y="5003006"/>
            <a:ext cx="46291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question :</a:t>
            </a: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Peut-on continuer à bénéficier de l'IA tout en réduisant son impact environnemental ?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00050" y="6088856"/>
            <a:ext cx="11410950" cy="552450"/>
          </a:xfrm>
          <a:custGeom>
            <a:avLst/>
            <a:gdLst/>
            <a:ahLst/>
            <a:cxnLst/>
            <a:rect l="l" t="t" r="r" b="b"/>
            <a:pathLst>
              <a:path w="11410950" h="552450">
                <a:moveTo>
                  <a:pt x="38100" y="0"/>
                </a:moveTo>
                <a:lnTo>
                  <a:pt x="11296648" y="0"/>
                </a:lnTo>
                <a:cubicBezTo>
                  <a:pt x="11359775" y="0"/>
                  <a:pt x="11410950" y="51175"/>
                  <a:pt x="11410950" y="114302"/>
                </a:cubicBezTo>
                <a:lnTo>
                  <a:pt x="11410950" y="438148"/>
                </a:lnTo>
                <a:cubicBezTo>
                  <a:pt x="11410950" y="501275"/>
                  <a:pt x="11359775" y="552450"/>
                  <a:pt x="11296648" y="552450"/>
                </a:cubicBezTo>
                <a:lnTo>
                  <a:pt x="38100" y="552450"/>
                </a:lnTo>
                <a:cubicBezTo>
                  <a:pt x="17072" y="552450"/>
                  <a:pt x="0" y="535378"/>
                  <a:pt x="0" y="5143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BA391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9" name="Shape 27"/>
          <p:cNvSpPr/>
          <p:nvPr/>
        </p:nvSpPr>
        <p:spPr>
          <a:xfrm>
            <a:off x="400050" y="6088856"/>
            <a:ext cx="38100" cy="552450"/>
          </a:xfrm>
          <a:custGeom>
            <a:avLst/>
            <a:gdLst/>
            <a:ahLst/>
            <a:cxnLst/>
            <a:rect l="l" t="t" r="r" b="b"/>
            <a:pathLst>
              <a:path w="38100" h="552450">
                <a:moveTo>
                  <a:pt x="38100" y="0"/>
                </a:moveTo>
                <a:lnTo>
                  <a:pt x="38100" y="0"/>
                </a:lnTo>
                <a:lnTo>
                  <a:pt x="38100" y="552450"/>
                </a:lnTo>
                <a:lnTo>
                  <a:pt x="38100" y="552450"/>
                </a:lnTo>
                <a:cubicBezTo>
                  <a:pt x="17072" y="552450"/>
                  <a:pt x="0" y="535378"/>
                  <a:pt x="0" y="5143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0" name="Shape 28"/>
          <p:cNvSpPr/>
          <p:nvPr/>
        </p:nvSpPr>
        <p:spPr>
          <a:xfrm>
            <a:off x="590550" y="627935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1" name="Text 29"/>
          <p:cNvSpPr/>
          <p:nvPr/>
        </p:nvSpPr>
        <p:spPr>
          <a:xfrm>
            <a:off x="819150" y="6241256"/>
            <a:ext cx="109156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Spoiler :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La réponse est oui ! Mais cela nécessite de comprendre les enjeux et d'adopter de nouvelles pratiques. Découvrons comment.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datacenterdynamics.com/edd02e3437d669b74d45fa58bd55e1fd8a15a4ed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029005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Shape 1"/>
          <p:cNvSpPr/>
          <p:nvPr/>
        </p:nvSpPr>
        <p:spPr>
          <a:xfrm>
            <a:off x="381000" y="1316831"/>
            <a:ext cx="1962150" cy="533400"/>
          </a:xfrm>
          <a:custGeom>
            <a:avLst/>
            <a:gdLst/>
            <a:ahLst/>
            <a:cxnLst/>
            <a:rect l="l" t="t" r="r" b="b"/>
            <a:pathLst>
              <a:path w="1962150" h="533400">
                <a:moveTo>
                  <a:pt x="266700" y="0"/>
                </a:moveTo>
                <a:lnTo>
                  <a:pt x="1695450" y="0"/>
                </a:lnTo>
                <a:cubicBezTo>
                  <a:pt x="1842646" y="0"/>
                  <a:pt x="1962150" y="119504"/>
                  <a:pt x="1962150" y="266700"/>
                </a:cubicBezTo>
                <a:lnTo>
                  <a:pt x="1962150" y="266700"/>
                </a:lnTo>
                <a:cubicBezTo>
                  <a:pt x="1962150" y="413896"/>
                  <a:pt x="1842646" y="533400"/>
                  <a:pt x="169545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609600" y="1418432"/>
            <a:ext cx="1614884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90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CHAPITRE 01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55031"/>
            <a:ext cx="76581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Comprendre l'Impact Environnemental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174331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0" y="0"/>
                </a:moveTo>
                <a:lnTo>
                  <a:pt x="1828800" y="0"/>
                </a:lnTo>
                <a:lnTo>
                  <a:pt x="1828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5"/>
          <p:cNvSpPr/>
          <p:nvPr/>
        </p:nvSpPr>
        <p:spPr>
          <a:xfrm>
            <a:off x="381000" y="4612481"/>
            <a:ext cx="65436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F5F7F4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Les chiffres réels derrière nos interactions quotidiennes avec l'IA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 GLOBAL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L'IA, 11ème Consommateur d'Énergie au Monde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28725"/>
            <a:ext cx="1066800" cy="57150"/>
          </a:xfrm>
          <a:custGeom>
            <a:avLst/>
            <a:gdLst/>
            <a:ahLst/>
            <a:cxnLst/>
            <a:rect l="l" t="t" r="r" b="b"/>
            <a:pathLst>
              <a:path w="1066800" h="57150">
                <a:moveTo>
                  <a:pt x="0" y="0"/>
                </a:moveTo>
                <a:lnTo>
                  <a:pt x="1066800" y="0"/>
                </a:lnTo>
                <a:lnTo>
                  <a:pt x="1066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381000" y="1438275"/>
            <a:ext cx="6800850" cy="4448175"/>
          </a:xfrm>
          <a:custGeom>
            <a:avLst/>
            <a:gdLst/>
            <a:ahLst/>
            <a:cxnLst/>
            <a:rect l="l" t="t" r="r" b="b"/>
            <a:pathLst>
              <a:path w="6800850" h="4448175">
                <a:moveTo>
                  <a:pt x="152394" y="0"/>
                </a:moveTo>
                <a:lnTo>
                  <a:pt x="6648456" y="0"/>
                </a:lnTo>
                <a:cubicBezTo>
                  <a:pt x="6732621" y="0"/>
                  <a:pt x="6800850" y="68229"/>
                  <a:pt x="6800850" y="152394"/>
                </a:cubicBezTo>
                <a:lnTo>
                  <a:pt x="6800850" y="4295781"/>
                </a:lnTo>
                <a:cubicBezTo>
                  <a:pt x="6800850" y="4379946"/>
                  <a:pt x="6732621" y="4448175"/>
                  <a:pt x="6648456" y="4448175"/>
                </a:cubicBezTo>
                <a:lnTo>
                  <a:pt x="152394" y="4448175"/>
                </a:lnTo>
                <a:cubicBezTo>
                  <a:pt x="68229" y="4448175"/>
                  <a:pt x="0" y="4379946"/>
                  <a:pt x="0" y="4295781"/>
                </a:cubicBezTo>
                <a:lnTo>
                  <a:pt x="0" y="152394"/>
                </a:lnTo>
                <a:cubicBezTo>
                  <a:pt x="0" y="68286"/>
                  <a:pt x="68286" y="0"/>
                  <a:pt x="15239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Text 4"/>
          <p:cNvSpPr/>
          <p:nvPr/>
        </p:nvSpPr>
        <p:spPr>
          <a:xfrm>
            <a:off x="523875" y="1628775"/>
            <a:ext cx="6515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Consommation Électrique Mondiale de l'IA</a:t>
            </a:r>
            <a:endParaRPr lang="en-US" sz="1600" dirty="0"/>
          </a:p>
        </p:txBody>
      </p:sp>
      <p:pic>
        <p:nvPicPr>
          <p:cNvPr id="7" name="Image 0" descr="https://kimi-img.moonshot.cn/pub/slides/26-01-28-17:41:49-d5stjn85jtdosfl6b9s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71500" y="2009775"/>
            <a:ext cx="6419850" cy="3048000"/>
          </a:xfrm>
          <a:prstGeom prst="roundRect">
            <a:avLst>
              <a:gd name="adj" fmla="val 0"/>
            </a:avLst>
          </a:prstGeom>
        </p:spPr>
      </p:pic>
      <p:sp>
        <p:nvSpPr>
          <p:cNvPr id="8" name="Shape 5"/>
          <p:cNvSpPr/>
          <p:nvPr/>
        </p:nvSpPr>
        <p:spPr>
          <a:xfrm>
            <a:off x="7330380" y="1438275"/>
            <a:ext cx="4476750" cy="1790700"/>
          </a:xfrm>
          <a:custGeom>
            <a:avLst/>
            <a:gdLst/>
            <a:ahLst/>
            <a:cxnLst/>
            <a:rect l="l" t="t" r="r" b="b"/>
            <a:pathLst>
              <a:path w="4476750" h="1790700">
                <a:moveTo>
                  <a:pt x="152406" y="0"/>
                </a:moveTo>
                <a:lnTo>
                  <a:pt x="4324344" y="0"/>
                </a:lnTo>
                <a:cubicBezTo>
                  <a:pt x="4408515" y="0"/>
                  <a:pt x="4476750" y="68235"/>
                  <a:pt x="4476750" y="152406"/>
                </a:cubicBezTo>
                <a:lnTo>
                  <a:pt x="4476750" y="1638294"/>
                </a:lnTo>
                <a:cubicBezTo>
                  <a:pt x="4476750" y="1722465"/>
                  <a:pt x="4408515" y="1790700"/>
                  <a:pt x="4324344" y="1790700"/>
                </a:cubicBezTo>
                <a:lnTo>
                  <a:pt x="152406" y="1790700"/>
                </a:lnTo>
                <a:cubicBezTo>
                  <a:pt x="68235" y="1790700"/>
                  <a:pt x="0" y="1722465"/>
                  <a:pt x="0" y="1638294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gradFill flip="none" rotWithShape="1">
            <a:gsLst>
              <a:gs pos="0">
                <a:srgbClr val="2D5A3D"/>
              </a:gs>
              <a:gs pos="100000">
                <a:srgbClr val="7BA391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9" name="Text 6"/>
          <p:cNvSpPr/>
          <p:nvPr/>
        </p:nvSpPr>
        <p:spPr>
          <a:xfrm>
            <a:off x="7406580" y="1628775"/>
            <a:ext cx="4324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460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473255" y="2162175"/>
            <a:ext cx="4191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TWh/an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482780" y="2543175"/>
            <a:ext cx="41719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Consommation actuelle de l'IA, soit </a:t>
            </a: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2% de la production mondiale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330380" y="3381375"/>
            <a:ext cx="4476750" cy="1762125"/>
          </a:xfrm>
          <a:custGeom>
            <a:avLst/>
            <a:gdLst/>
            <a:ahLst/>
            <a:cxnLst/>
            <a:rect l="l" t="t" r="r" b="b"/>
            <a:pathLst>
              <a:path w="4476750" h="1762125">
                <a:moveTo>
                  <a:pt x="152406" y="0"/>
                </a:moveTo>
                <a:lnTo>
                  <a:pt x="4324344" y="0"/>
                </a:lnTo>
                <a:cubicBezTo>
                  <a:pt x="4408515" y="0"/>
                  <a:pt x="4476750" y="68235"/>
                  <a:pt x="4476750" y="152406"/>
                </a:cubicBezTo>
                <a:lnTo>
                  <a:pt x="4476750" y="1609719"/>
                </a:lnTo>
                <a:cubicBezTo>
                  <a:pt x="4476750" y="1693890"/>
                  <a:pt x="4408515" y="1762125"/>
                  <a:pt x="4324344" y="1762125"/>
                </a:cubicBezTo>
                <a:lnTo>
                  <a:pt x="152406" y="1762125"/>
                </a:lnTo>
                <a:cubicBezTo>
                  <a:pt x="68235" y="1762125"/>
                  <a:pt x="0" y="1693890"/>
                  <a:pt x="0" y="1609719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E8A838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3" name="Text 10"/>
          <p:cNvSpPr/>
          <p:nvPr/>
        </p:nvSpPr>
        <p:spPr>
          <a:xfrm>
            <a:off x="7406580" y="3681413"/>
            <a:ext cx="4324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×2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473255" y="4214813"/>
            <a:ext cx="4191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d'ici 2026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482780" y="4595813"/>
            <a:ext cx="41719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Selon l'</a:t>
            </a: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Agence Internationale de l'Énergie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339905" y="5305425"/>
            <a:ext cx="4457700" cy="571500"/>
          </a:xfrm>
          <a:custGeom>
            <a:avLst/>
            <a:gdLst/>
            <a:ahLst/>
            <a:cxnLst/>
            <a:rect l="l" t="t" r="r" b="b"/>
            <a:pathLst>
              <a:path w="4457700" h="571500">
                <a:moveTo>
                  <a:pt x="152402" y="0"/>
                </a:moveTo>
                <a:lnTo>
                  <a:pt x="4305298" y="0"/>
                </a:lnTo>
                <a:cubicBezTo>
                  <a:pt x="4389467" y="0"/>
                  <a:pt x="4457700" y="68233"/>
                  <a:pt x="4457700" y="152402"/>
                </a:cubicBezTo>
                <a:lnTo>
                  <a:pt x="4457700" y="419098"/>
                </a:lnTo>
                <a:cubicBezTo>
                  <a:pt x="4457700" y="503267"/>
                  <a:pt x="4389467" y="571500"/>
                  <a:pt x="4305298" y="571500"/>
                </a:cubicBezTo>
                <a:lnTo>
                  <a:pt x="152402" y="571500"/>
                </a:lnTo>
                <a:cubicBezTo>
                  <a:pt x="68233" y="571500"/>
                  <a:pt x="0" y="503267"/>
                  <a:pt x="0" y="419098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7BA391"/>
            </a:solidFill>
            <a:prstDash val="solid"/>
          </a:ln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7" name="Shape 14"/>
          <p:cNvSpPr/>
          <p:nvPr/>
        </p:nvSpPr>
        <p:spPr>
          <a:xfrm>
            <a:off x="7674571" y="55054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9525" y="38100"/>
                </a:moveTo>
                <a:cubicBezTo>
                  <a:pt x="4256" y="38100"/>
                  <a:pt x="0" y="42356"/>
                  <a:pt x="0" y="47625"/>
                </a:cubicBezTo>
                <a:cubicBezTo>
                  <a:pt x="0" y="52894"/>
                  <a:pt x="4256" y="57150"/>
                  <a:pt x="9525" y="57150"/>
                </a:cubicBezTo>
                <a:lnTo>
                  <a:pt x="123825" y="57150"/>
                </a:lnTo>
                <a:cubicBezTo>
                  <a:pt x="129094" y="57150"/>
                  <a:pt x="133350" y="52894"/>
                  <a:pt x="133350" y="47625"/>
                </a:cubicBezTo>
                <a:cubicBezTo>
                  <a:pt x="133350" y="42356"/>
                  <a:pt x="129094" y="38100"/>
                  <a:pt x="123825" y="38100"/>
                </a:cubicBezTo>
                <a:lnTo>
                  <a:pt x="9525" y="38100"/>
                </a:lnTo>
                <a:close/>
                <a:moveTo>
                  <a:pt x="9525" y="95250"/>
                </a:moveTo>
                <a:cubicBezTo>
                  <a:pt x="4256" y="95250"/>
                  <a:pt x="0" y="99506"/>
                  <a:pt x="0" y="104775"/>
                </a:cubicBezTo>
                <a:cubicBezTo>
                  <a:pt x="0" y="110044"/>
                  <a:pt x="4256" y="114300"/>
                  <a:pt x="9525" y="114300"/>
                </a:cubicBezTo>
                <a:lnTo>
                  <a:pt x="123825" y="114300"/>
                </a:lnTo>
                <a:cubicBezTo>
                  <a:pt x="129094" y="114300"/>
                  <a:pt x="133350" y="110044"/>
                  <a:pt x="133350" y="104775"/>
                </a:cubicBezTo>
                <a:cubicBezTo>
                  <a:pt x="133350" y="99506"/>
                  <a:pt x="129094" y="95250"/>
                  <a:pt x="123825" y="95250"/>
                </a:cubicBezTo>
                <a:lnTo>
                  <a:pt x="9525" y="95250"/>
                </a:ln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8" name="Text 15"/>
          <p:cNvSpPr/>
          <p:nvPr/>
        </p:nvSpPr>
        <p:spPr>
          <a:xfrm>
            <a:off x="7711380" y="5467350"/>
            <a:ext cx="39624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Équivalent à la consommation de la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France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(463 TWh)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400050" y="6000750"/>
            <a:ext cx="11410950" cy="476250"/>
          </a:xfrm>
          <a:custGeom>
            <a:avLst/>
            <a:gdLst/>
            <a:ahLst/>
            <a:cxnLst/>
            <a:rect l="l" t="t" r="r" b="b"/>
            <a:pathLst>
              <a:path w="11410950" h="476250">
                <a:moveTo>
                  <a:pt x="38100" y="0"/>
                </a:moveTo>
                <a:lnTo>
                  <a:pt x="11296650" y="0"/>
                </a:lnTo>
                <a:cubicBezTo>
                  <a:pt x="11359734" y="0"/>
                  <a:pt x="11410950" y="51216"/>
                  <a:pt x="11410950" y="114300"/>
                </a:cubicBezTo>
                <a:lnTo>
                  <a:pt x="11410950" y="361950"/>
                </a:lnTo>
                <a:cubicBezTo>
                  <a:pt x="11410950" y="425034"/>
                  <a:pt x="11359734" y="476250"/>
                  <a:pt x="11296650" y="476250"/>
                </a:cubicBezTo>
                <a:lnTo>
                  <a:pt x="38100" y="476250"/>
                </a:lnTo>
                <a:cubicBezTo>
                  <a:pt x="17072" y="476250"/>
                  <a:pt x="0" y="459178"/>
                  <a:pt x="0" y="4381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8A838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Shape 17"/>
          <p:cNvSpPr/>
          <p:nvPr/>
        </p:nvSpPr>
        <p:spPr>
          <a:xfrm>
            <a:off x="400050" y="6000750"/>
            <a:ext cx="38100" cy="476250"/>
          </a:xfrm>
          <a:custGeom>
            <a:avLst/>
            <a:gdLst/>
            <a:ahLst/>
            <a:cxnLst/>
            <a:rect l="l" t="t" r="r" b="b"/>
            <a:pathLst>
              <a:path w="38100" h="476250">
                <a:moveTo>
                  <a:pt x="38100" y="0"/>
                </a:moveTo>
                <a:lnTo>
                  <a:pt x="38100" y="0"/>
                </a:lnTo>
                <a:lnTo>
                  <a:pt x="38100" y="476250"/>
                </a:lnTo>
                <a:lnTo>
                  <a:pt x="38100" y="476250"/>
                </a:lnTo>
                <a:cubicBezTo>
                  <a:pt x="17072" y="476250"/>
                  <a:pt x="0" y="459178"/>
                  <a:pt x="0" y="4381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1" name="Shape 18"/>
          <p:cNvSpPr/>
          <p:nvPr/>
        </p:nvSpPr>
        <p:spPr>
          <a:xfrm>
            <a:off x="552450" y="61531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2" name="Text 19"/>
          <p:cNvSpPr/>
          <p:nvPr/>
        </p:nvSpPr>
        <p:spPr>
          <a:xfrm>
            <a:off x="781050" y="6115050"/>
            <a:ext cx="10991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Croissance exponentielle :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 2026, les data centers pourraient consommer autant que la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3ème économie mondiale, le Japon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8588" y="170331"/>
            <a:ext cx="11546541" cy="215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9" b="1" kern="0" spc="113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COÛT PAR REQUÊTE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8588" y="457202"/>
            <a:ext cx="11636188" cy="4034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541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 Coût Caché de Chaque Requête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8588" y="968190"/>
            <a:ext cx="1004047" cy="53788"/>
          </a:xfrm>
          <a:custGeom>
            <a:avLst/>
            <a:gdLst/>
            <a:ahLst/>
            <a:cxnLst/>
            <a:rect l="l" t="t" r="r" b="b"/>
            <a:pathLst>
              <a:path w="1004047" h="53788">
                <a:moveTo>
                  <a:pt x="0" y="0"/>
                </a:moveTo>
                <a:lnTo>
                  <a:pt x="1004047" y="0"/>
                </a:lnTo>
                <a:lnTo>
                  <a:pt x="1004047" y="53788"/>
                </a:lnTo>
                <a:lnTo>
                  <a:pt x="0" y="53788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358588" y="1165414"/>
            <a:ext cx="5665694" cy="5020235"/>
          </a:xfrm>
          <a:custGeom>
            <a:avLst/>
            <a:gdLst/>
            <a:ahLst/>
            <a:cxnLst/>
            <a:rect l="l" t="t" r="r" b="b"/>
            <a:pathLst>
              <a:path w="5665694" h="5020235">
                <a:moveTo>
                  <a:pt x="143428" y="0"/>
                </a:moveTo>
                <a:lnTo>
                  <a:pt x="5522266" y="0"/>
                </a:lnTo>
                <a:cubicBezTo>
                  <a:pt x="5601479" y="0"/>
                  <a:pt x="5665694" y="64215"/>
                  <a:pt x="5665694" y="143428"/>
                </a:cubicBezTo>
                <a:lnTo>
                  <a:pt x="5665694" y="4876807"/>
                </a:lnTo>
                <a:cubicBezTo>
                  <a:pt x="5665694" y="4956020"/>
                  <a:pt x="5601479" y="5020235"/>
                  <a:pt x="5522266" y="5020235"/>
                </a:cubicBezTo>
                <a:lnTo>
                  <a:pt x="143428" y="5020235"/>
                </a:lnTo>
                <a:cubicBezTo>
                  <a:pt x="64215" y="5020235"/>
                  <a:pt x="0" y="4956020"/>
                  <a:pt x="0" y="4876807"/>
                </a:cubicBezTo>
                <a:lnTo>
                  <a:pt x="0" y="143428"/>
                </a:lnTo>
                <a:cubicBezTo>
                  <a:pt x="0" y="64215"/>
                  <a:pt x="64215" y="0"/>
                  <a:pt x="14342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34471" dist="89647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Text 4"/>
          <p:cNvSpPr/>
          <p:nvPr/>
        </p:nvSpPr>
        <p:spPr>
          <a:xfrm>
            <a:off x="493059" y="1344708"/>
            <a:ext cx="5396753" cy="251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12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Comparaison des Activités Numériques</a:t>
            </a:r>
            <a:endParaRPr lang="en-US" sz="1600" dirty="0"/>
          </a:p>
        </p:txBody>
      </p:sp>
      <p:pic>
        <p:nvPicPr>
          <p:cNvPr id="7" name="Image 0" descr="https://kimi-img.moonshot.cn/pub/slides/26-01-28-17:41:50-d5stjnk7fffd4a75hc7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7882" y="1703296"/>
            <a:ext cx="4948518" cy="4231341"/>
          </a:xfrm>
          <a:prstGeom prst="roundRect">
            <a:avLst>
              <a:gd name="adj" fmla="val 0"/>
            </a:avLst>
          </a:prstGeom>
        </p:spPr>
      </p:pic>
      <p:sp>
        <p:nvSpPr>
          <p:cNvPr id="8" name="Shape 5"/>
          <p:cNvSpPr/>
          <p:nvPr/>
        </p:nvSpPr>
        <p:spPr>
          <a:xfrm>
            <a:off x="6167718" y="1165414"/>
            <a:ext cx="5665694" cy="2115671"/>
          </a:xfrm>
          <a:custGeom>
            <a:avLst/>
            <a:gdLst/>
            <a:ahLst/>
            <a:cxnLst/>
            <a:rect l="l" t="t" r="r" b="b"/>
            <a:pathLst>
              <a:path w="5665694" h="2115671">
                <a:moveTo>
                  <a:pt x="143442" y="0"/>
                </a:moveTo>
                <a:lnTo>
                  <a:pt x="5522252" y="0"/>
                </a:lnTo>
                <a:cubicBezTo>
                  <a:pt x="5601473" y="0"/>
                  <a:pt x="5665694" y="64221"/>
                  <a:pt x="5665694" y="143442"/>
                </a:cubicBezTo>
                <a:lnTo>
                  <a:pt x="5665694" y="1972228"/>
                </a:lnTo>
                <a:cubicBezTo>
                  <a:pt x="5665694" y="2051449"/>
                  <a:pt x="5601473" y="2115671"/>
                  <a:pt x="5522252" y="2115671"/>
                </a:cubicBezTo>
                <a:lnTo>
                  <a:pt x="143442" y="2115671"/>
                </a:lnTo>
                <a:cubicBezTo>
                  <a:pt x="64221" y="2115671"/>
                  <a:pt x="0" y="2051449"/>
                  <a:pt x="0" y="1972228"/>
                </a:cubicBezTo>
                <a:lnTo>
                  <a:pt x="0" y="143442"/>
                </a:lnTo>
                <a:cubicBezTo>
                  <a:pt x="0" y="64274"/>
                  <a:pt x="64274" y="0"/>
                  <a:pt x="143442" y="0"/>
                </a:cubicBezTo>
                <a:close/>
              </a:path>
            </a:pathLst>
          </a:custGeom>
          <a:gradFill flip="none" rotWithShape="1">
            <a:gsLst>
              <a:gs pos="0">
                <a:srgbClr val="2D5A3D"/>
              </a:gs>
              <a:gs pos="100000">
                <a:srgbClr val="7BA391"/>
              </a:gs>
            </a:gsLst>
            <a:lin ang="2700000" scaled="1"/>
          </a:gradFill>
          <a:ln/>
          <a:effectLst>
            <a:outerShdw blurRad="134471" dist="89647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9" name="Shape 6"/>
          <p:cNvSpPr/>
          <p:nvPr/>
        </p:nvSpPr>
        <p:spPr>
          <a:xfrm>
            <a:off x="6347012" y="1344708"/>
            <a:ext cx="502024" cy="502024"/>
          </a:xfrm>
          <a:custGeom>
            <a:avLst/>
            <a:gdLst/>
            <a:ahLst/>
            <a:cxnLst/>
            <a:rect l="l" t="t" r="r" b="b"/>
            <a:pathLst>
              <a:path w="502024" h="502024">
                <a:moveTo>
                  <a:pt x="251012" y="0"/>
                </a:moveTo>
                <a:lnTo>
                  <a:pt x="251012" y="0"/>
                </a:lnTo>
                <a:cubicBezTo>
                  <a:pt x="389549" y="0"/>
                  <a:pt x="502024" y="112475"/>
                  <a:pt x="502024" y="251012"/>
                </a:cubicBezTo>
                <a:lnTo>
                  <a:pt x="502024" y="251012"/>
                </a:lnTo>
                <a:cubicBezTo>
                  <a:pt x="502024" y="389549"/>
                  <a:pt x="389549" y="502024"/>
                  <a:pt x="251012" y="502024"/>
                </a:cubicBezTo>
                <a:lnTo>
                  <a:pt x="251012" y="502024"/>
                </a:lnTo>
                <a:cubicBezTo>
                  <a:pt x="112475" y="502024"/>
                  <a:pt x="0" y="389549"/>
                  <a:pt x="0" y="251012"/>
                </a:cubicBezTo>
                <a:lnTo>
                  <a:pt x="0" y="251012"/>
                </a:lnTo>
                <a:cubicBezTo>
                  <a:pt x="0" y="112475"/>
                  <a:pt x="112475" y="0"/>
                  <a:pt x="25101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Shape 7"/>
          <p:cNvSpPr/>
          <p:nvPr/>
        </p:nvSpPr>
        <p:spPr>
          <a:xfrm>
            <a:off x="6490447" y="1488143"/>
            <a:ext cx="215153" cy="215153"/>
          </a:xfrm>
          <a:custGeom>
            <a:avLst/>
            <a:gdLst/>
            <a:ahLst/>
            <a:cxnLst/>
            <a:rect l="l" t="t" r="r" b="b"/>
            <a:pathLst>
              <a:path w="215153" h="215153">
                <a:moveTo>
                  <a:pt x="174812" y="87406"/>
                </a:moveTo>
                <a:cubicBezTo>
                  <a:pt x="174812" y="106694"/>
                  <a:pt x="168550" y="124511"/>
                  <a:pt x="158003" y="138967"/>
                </a:cubicBezTo>
                <a:lnTo>
                  <a:pt x="211203" y="192209"/>
                </a:lnTo>
                <a:cubicBezTo>
                  <a:pt x="216456" y="197462"/>
                  <a:pt x="216456" y="205992"/>
                  <a:pt x="211203" y="211245"/>
                </a:cubicBezTo>
                <a:cubicBezTo>
                  <a:pt x="205950" y="216498"/>
                  <a:pt x="197420" y="216498"/>
                  <a:pt x="192167" y="211245"/>
                </a:cubicBezTo>
                <a:lnTo>
                  <a:pt x="138967" y="158003"/>
                </a:lnTo>
                <a:cubicBezTo>
                  <a:pt x="124511" y="168550"/>
                  <a:pt x="106694" y="174812"/>
                  <a:pt x="87406" y="174812"/>
                </a:cubicBezTo>
                <a:cubicBezTo>
                  <a:pt x="39123" y="174812"/>
                  <a:pt x="0" y="135689"/>
                  <a:pt x="0" y="87406"/>
                </a:cubicBezTo>
                <a:cubicBezTo>
                  <a:pt x="0" y="39123"/>
                  <a:pt x="39123" y="0"/>
                  <a:pt x="87406" y="0"/>
                </a:cubicBezTo>
                <a:cubicBezTo>
                  <a:pt x="135689" y="0"/>
                  <a:pt x="174812" y="39123"/>
                  <a:pt x="174812" y="87406"/>
                </a:cubicBezTo>
                <a:close/>
                <a:moveTo>
                  <a:pt x="87406" y="147918"/>
                </a:moveTo>
                <a:cubicBezTo>
                  <a:pt x="120803" y="147918"/>
                  <a:pt x="147918" y="120803"/>
                  <a:pt x="147918" y="87406"/>
                </a:cubicBezTo>
                <a:cubicBezTo>
                  <a:pt x="147918" y="54009"/>
                  <a:pt x="120803" y="26894"/>
                  <a:pt x="87406" y="26894"/>
                </a:cubicBezTo>
                <a:cubicBezTo>
                  <a:pt x="54009" y="26894"/>
                  <a:pt x="26894" y="54009"/>
                  <a:pt x="26894" y="87406"/>
                </a:cubicBezTo>
                <a:cubicBezTo>
                  <a:pt x="26894" y="120803"/>
                  <a:pt x="54009" y="147918"/>
                  <a:pt x="87406" y="14791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Text 8"/>
          <p:cNvSpPr/>
          <p:nvPr/>
        </p:nvSpPr>
        <p:spPr>
          <a:xfrm>
            <a:off x="6992471" y="1362637"/>
            <a:ext cx="3661674" cy="251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2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 Recherche Google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992471" y="1613649"/>
            <a:ext cx="1631576" cy="215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9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0,0003 kWh | 0,2g CO₂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347012" y="1990167"/>
            <a:ext cx="502024" cy="502024"/>
          </a:xfrm>
          <a:custGeom>
            <a:avLst/>
            <a:gdLst/>
            <a:ahLst/>
            <a:cxnLst/>
            <a:rect l="l" t="t" r="r" b="b"/>
            <a:pathLst>
              <a:path w="502024" h="502024">
                <a:moveTo>
                  <a:pt x="251012" y="0"/>
                </a:moveTo>
                <a:lnTo>
                  <a:pt x="251012" y="0"/>
                </a:lnTo>
                <a:cubicBezTo>
                  <a:pt x="389549" y="0"/>
                  <a:pt x="502024" y="112475"/>
                  <a:pt x="502024" y="251012"/>
                </a:cubicBezTo>
                <a:lnTo>
                  <a:pt x="502024" y="251012"/>
                </a:lnTo>
                <a:cubicBezTo>
                  <a:pt x="502024" y="389549"/>
                  <a:pt x="389549" y="502024"/>
                  <a:pt x="251012" y="502024"/>
                </a:cubicBezTo>
                <a:lnTo>
                  <a:pt x="251012" y="502024"/>
                </a:lnTo>
                <a:cubicBezTo>
                  <a:pt x="112475" y="502024"/>
                  <a:pt x="0" y="389549"/>
                  <a:pt x="0" y="251012"/>
                </a:cubicBezTo>
                <a:lnTo>
                  <a:pt x="0" y="251012"/>
                </a:lnTo>
                <a:cubicBezTo>
                  <a:pt x="0" y="112475"/>
                  <a:pt x="112475" y="0"/>
                  <a:pt x="251012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Shape 11"/>
          <p:cNvSpPr/>
          <p:nvPr/>
        </p:nvSpPr>
        <p:spPr>
          <a:xfrm>
            <a:off x="6463553" y="2133602"/>
            <a:ext cx="268941" cy="215153"/>
          </a:xfrm>
          <a:custGeom>
            <a:avLst/>
            <a:gdLst/>
            <a:ahLst/>
            <a:cxnLst/>
            <a:rect l="l" t="t" r="r" b="b"/>
            <a:pathLst>
              <a:path w="268941" h="215153">
                <a:moveTo>
                  <a:pt x="147918" y="0"/>
                </a:moveTo>
                <a:cubicBezTo>
                  <a:pt x="147918" y="-7438"/>
                  <a:pt x="141908" y="-13447"/>
                  <a:pt x="134471" y="-13447"/>
                </a:cubicBezTo>
                <a:cubicBezTo>
                  <a:pt x="127033" y="-13447"/>
                  <a:pt x="121024" y="-7438"/>
                  <a:pt x="121024" y="0"/>
                </a:cubicBezTo>
                <a:lnTo>
                  <a:pt x="121024" y="26894"/>
                </a:lnTo>
                <a:lnTo>
                  <a:pt x="80682" y="26894"/>
                </a:lnTo>
                <a:cubicBezTo>
                  <a:pt x="58411" y="26894"/>
                  <a:pt x="40341" y="44964"/>
                  <a:pt x="40341" y="67235"/>
                </a:cubicBezTo>
                <a:lnTo>
                  <a:pt x="40341" y="161365"/>
                </a:lnTo>
                <a:cubicBezTo>
                  <a:pt x="40341" y="183636"/>
                  <a:pt x="58411" y="201706"/>
                  <a:pt x="80682" y="201706"/>
                </a:cubicBezTo>
                <a:lnTo>
                  <a:pt x="188259" y="201706"/>
                </a:lnTo>
                <a:cubicBezTo>
                  <a:pt x="210531" y="201706"/>
                  <a:pt x="228600" y="183636"/>
                  <a:pt x="228600" y="161365"/>
                </a:cubicBezTo>
                <a:lnTo>
                  <a:pt x="228600" y="67235"/>
                </a:lnTo>
                <a:cubicBezTo>
                  <a:pt x="228600" y="44964"/>
                  <a:pt x="210531" y="26894"/>
                  <a:pt x="188259" y="26894"/>
                </a:cubicBezTo>
                <a:lnTo>
                  <a:pt x="147918" y="26894"/>
                </a:lnTo>
                <a:lnTo>
                  <a:pt x="147918" y="0"/>
                </a:lnTo>
                <a:close/>
                <a:moveTo>
                  <a:pt x="67235" y="154641"/>
                </a:moveTo>
                <a:cubicBezTo>
                  <a:pt x="67235" y="149052"/>
                  <a:pt x="71732" y="144556"/>
                  <a:pt x="77321" y="144556"/>
                </a:cubicBezTo>
                <a:lnTo>
                  <a:pt x="90768" y="144556"/>
                </a:lnTo>
                <a:cubicBezTo>
                  <a:pt x="96357" y="144556"/>
                  <a:pt x="100853" y="149052"/>
                  <a:pt x="100853" y="154641"/>
                </a:cubicBezTo>
                <a:cubicBezTo>
                  <a:pt x="100853" y="160230"/>
                  <a:pt x="96357" y="164726"/>
                  <a:pt x="90768" y="164726"/>
                </a:cubicBezTo>
                <a:lnTo>
                  <a:pt x="77321" y="164726"/>
                </a:lnTo>
                <a:cubicBezTo>
                  <a:pt x="71732" y="164726"/>
                  <a:pt x="67235" y="160230"/>
                  <a:pt x="67235" y="154641"/>
                </a:cubicBezTo>
                <a:close/>
                <a:moveTo>
                  <a:pt x="117662" y="154641"/>
                </a:moveTo>
                <a:cubicBezTo>
                  <a:pt x="117662" y="149052"/>
                  <a:pt x="122158" y="144556"/>
                  <a:pt x="127747" y="144556"/>
                </a:cubicBezTo>
                <a:lnTo>
                  <a:pt x="141194" y="144556"/>
                </a:lnTo>
                <a:cubicBezTo>
                  <a:pt x="146783" y="144556"/>
                  <a:pt x="151279" y="149052"/>
                  <a:pt x="151279" y="154641"/>
                </a:cubicBezTo>
                <a:cubicBezTo>
                  <a:pt x="151279" y="160230"/>
                  <a:pt x="146783" y="164726"/>
                  <a:pt x="141194" y="164726"/>
                </a:cubicBezTo>
                <a:lnTo>
                  <a:pt x="127747" y="164726"/>
                </a:lnTo>
                <a:cubicBezTo>
                  <a:pt x="122158" y="164726"/>
                  <a:pt x="117662" y="160230"/>
                  <a:pt x="117662" y="154641"/>
                </a:cubicBezTo>
                <a:close/>
                <a:moveTo>
                  <a:pt x="168088" y="154641"/>
                </a:moveTo>
                <a:cubicBezTo>
                  <a:pt x="168088" y="149052"/>
                  <a:pt x="172585" y="144556"/>
                  <a:pt x="178174" y="144556"/>
                </a:cubicBezTo>
                <a:lnTo>
                  <a:pt x="191621" y="144556"/>
                </a:lnTo>
                <a:cubicBezTo>
                  <a:pt x="197210" y="144556"/>
                  <a:pt x="201706" y="149052"/>
                  <a:pt x="201706" y="154641"/>
                </a:cubicBezTo>
                <a:cubicBezTo>
                  <a:pt x="201706" y="160230"/>
                  <a:pt x="197210" y="164726"/>
                  <a:pt x="191621" y="164726"/>
                </a:cubicBezTo>
                <a:lnTo>
                  <a:pt x="178174" y="164726"/>
                </a:lnTo>
                <a:cubicBezTo>
                  <a:pt x="172585" y="164726"/>
                  <a:pt x="168088" y="160230"/>
                  <a:pt x="168088" y="154641"/>
                </a:cubicBezTo>
                <a:close/>
                <a:moveTo>
                  <a:pt x="94129" y="73959"/>
                </a:moveTo>
                <a:cubicBezTo>
                  <a:pt x="105262" y="73959"/>
                  <a:pt x="114300" y="82997"/>
                  <a:pt x="114300" y="94129"/>
                </a:cubicBezTo>
                <a:cubicBezTo>
                  <a:pt x="114300" y="105262"/>
                  <a:pt x="105262" y="114300"/>
                  <a:pt x="94129" y="114300"/>
                </a:cubicBezTo>
                <a:cubicBezTo>
                  <a:pt x="82997" y="114300"/>
                  <a:pt x="73959" y="105262"/>
                  <a:pt x="73959" y="94129"/>
                </a:cubicBezTo>
                <a:cubicBezTo>
                  <a:pt x="73959" y="82997"/>
                  <a:pt x="82997" y="73959"/>
                  <a:pt x="94129" y="73959"/>
                </a:cubicBezTo>
                <a:close/>
                <a:moveTo>
                  <a:pt x="154641" y="94129"/>
                </a:moveTo>
                <a:cubicBezTo>
                  <a:pt x="154641" y="82997"/>
                  <a:pt x="163679" y="73959"/>
                  <a:pt x="174812" y="73959"/>
                </a:cubicBezTo>
                <a:cubicBezTo>
                  <a:pt x="185944" y="73959"/>
                  <a:pt x="194982" y="82997"/>
                  <a:pt x="194982" y="94129"/>
                </a:cubicBezTo>
                <a:cubicBezTo>
                  <a:pt x="194982" y="105262"/>
                  <a:pt x="185944" y="114300"/>
                  <a:pt x="174812" y="114300"/>
                </a:cubicBezTo>
                <a:cubicBezTo>
                  <a:pt x="163679" y="114300"/>
                  <a:pt x="154641" y="105262"/>
                  <a:pt x="154641" y="94129"/>
                </a:cubicBezTo>
                <a:close/>
                <a:moveTo>
                  <a:pt x="26894" y="94129"/>
                </a:moveTo>
                <a:cubicBezTo>
                  <a:pt x="26894" y="86692"/>
                  <a:pt x="20885" y="80682"/>
                  <a:pt x="13447" y="80682"/>
                </a:cubicBezTo>
                <a:cubicBezTo>
                  <a:pt x="6009" y="80682"/>
                  <a:pt x="0" y="86692"/>
                  <a:pt x="0" y="94129"/>
                </a:cubicBezTo>
                <a:lnTo>
                  <a:pt x="0" y="134471"/>
                </a:lnTo>
                <a:cubicBezTo>
                  <a:pt x="0" y="141908"/>
                  <a:pt x="6009" y="147918"/>
                  <a:pt x="13447" y="147918"/>
                </a:cubicBezTo>
                <a:cubicBezTo>
                  <a:pt x="20885" y="147918"/>
                  <a:pt x="26894" y="141908"/>
                  <a:pt x="26894" y="134471"/>
                </a:cubicBezTo>
                <a:lnTo>
                  <a:pt x="26894" y="94129"/>
                </a:lnTo>
                <a:close/>
                <a:moveTo>
                  <a:pt x="255494" y="80682"/>
                </a:moveTo>
                <a:cubicBezTo>
                  <a:pt x="248056" y="80682"/>
                  <a:pt x="242047" y="86692"/>
                  <a:pt x="242047" y="94129"/>
                </a:cubicBezTo>
                <a:lnTo>
                  <a:pt x="242047" y="134471"/>
                </a:lnTo>
                <a:cubicBezTo>
                  <a:pt x="242047" y="141908"/>
                  <a:pt x="248056" y="147918"/>
                  <a:pt x="255494" y="147918"/>
                </a:cubicBezTo>
                <a:cubicBezTo>
                  <a:pt x="262932" y="147918"/>
                  <a:pt x="268941" y="141908"/>
                  <a:pt x="268941" y="134471"/>
                </a:cubicBezTo>
                <a:lnTo>
                  <a:pt x="268941" y="94129"/>
                </a:lnTo>
                <a:cubicBezTo>
                  <a:pt x="268941" y="86692"/>
                  <a:pt x="262932" y="80682"/>
                  <a:pt x="255494" y="8068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Text 12"/>
          <p:cNvSpPr/>
          <p:nvPr/>
        </p:nvSpPr>
        <p:spPr>
          <a:xfrm>
            <a:off x="6992471" y="2008096"/>
            <a:ext cx="1837765" cy="251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2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 Requête ChatGPT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992471" y="2259108"/>
            <a:ext cx="1819835" cy="215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9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0,003-0,01 kWh | 2-5g CO₂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347012" y="2635625"/>
            <a:ext cx="5307106" cy="466165"/>
          </a:xfrm>
          <a:custGeom>
            <a:avLst/>
            <a:gdLst/>
            <a:ahLst/>
            <a:cxnLst/>
            <a:rect l="l" t="t" r="r" b="b"/>
            <a:pathLst>
              <a:path w="5307106" h="466165">
                <a:moveTo>
                  <a:pt x="71719" y="0"/>
                </a:moveTo>
                <a:lnTo>
                  <a:pt x="5235386" y="0"/>
                </a:lnTo>
                <a:cubicBezTo>
                  <a:pt x="5274969" y="0"/>
                  <a:pt x="5307106" y="32136"/>
                  <a:pt x="5307106" y="71719"/>
                </a:cubicBezTo>
                <a:lnTo>
                  <a:pt x="5307106" y="394445"/>
                </a:lnTo>
                <a:cubicBezTo>
                  <a:pt x="5307106" y="434055"/>
                  <a:pt x="5274996" y="466165"/>
                  <a:pt x="5235386" y="466165"/>
                </a:cubicBezTo>
                <a:lnTo>
                  <a:pt x="71719" y="466165"/>
                </a:lnTo>
                <a:cubicBezTo>
                  <a:pt x="32136" y="466165"/>
                  <a:pt x="0" y="434028"/>
                  <a:pt x="0" y="394445"/>
                </a:cubicBezTo>
                <a:lnTo>
                  <a:pt x="0" y="71719"/>
                </a:lnTo>
                <a:cubicBezTo>
                  <a:pt x="0" y="32136"/>
                  <a:pt x="32136" y="0"/>
                  <a:pt x="7171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8" name="Shape 15"/>
          <p:cNvSpPr/>
          <p:nvPr/>
        </p:nvSpPr>
        <p:spPr>
          <a:xfrm>
            <a:off x="8038727" y="2785040"/>
            <a:ext cx="121024" cy="161365"/>
          </a:xfrm>
          <a:custGeom>
            <a:avLst/>
            <a:gdLst/>
            <a:ahLst/>
            <a:cxnLst/>
            <a:rect l="l" t="t" r="r" b="b"/>
            <a:pathLst>
              <a:path w="121024" h="161365">
                <a:moveTo>
                  <a:pt x="67635" y="5484"/>
                </a:moveTo>
                <a:cubicBezTo>
                  <a:pt x="63695" y="1544"/>
                  <a:pt x="57297" y="1544"/>
                  <a:pt x="53358" y="5484"/>
                </a:cubicBezTo>
                <a:lnTo>
                  <a:pt x="2931" y="55910"/>
                </a:lnTo>
                <a:cubicBezTo>
                  <a:pt x="-1009" y="59850"/>
                  <a:pt x="-1009" y="66248"/>
                  <a:pt x="2931" y="70187"/>
                </a:cubicBezTo>
                <a:cubicBezTo>
                  <a:pt x="6871" y="74127"/>
                  <a:pt x="13268" y="74127"/>
                  <a:pt x="17208" y="70187"/>
                </a:cubicBezTo>
                <a:lnTo>
                  <a:pt x="50426" y="36969"/>
                </a:lnTo>
                <a:lnTo>
                  <a:pt x="50426" y="153801"/>
                </a:lnTo>
                <a:cubicBezTo>
                  <a:pt x="50426" y="159379"/>
                  <a:pt x="54933" y="163886"/>
                  <a:pt x="60512" y="163886"/>
                </a:cubicBezTo>
                <a:cubicBezTo>
                  <a:pt x="66090" y="163886"/>
                  <a:pt x="70597" y="159379"/>
                  <a:pt x="70597" y="153801"/>
                </a:cubicBezTo>
                <a:lnTo>
                  <a:pt x="70597" y="36969"/>
                </a:lnTo>
                <a:lnTo>
                  <a:pt x="103815" y="70187"/>
                </a:lnTo>
                <a:cubicBezTo>
                  <a:pt x="107755" y="74127"/>
                  <a:pt x="114153" y="74127"/>
                  <a:pt x="118092" y="70187"/>
                </a:cubicBezTo>
                <a:cubicBezTo>
                  <a:pt x="122032" y="66248"/>
                  <a:pt x="122032" y="59850"/>
                  <a:pt x="118092" y="55910"/>
                </a:cubicBezTo>
                <a:lnTo>
                  <a:pt x="67666" y="548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Text 16"/>
          <p:cNvSpPr/>
          <p:nvPr/>
        </p:nvSpPr>
        <p:spPr>
          <a:xfrm>
            <a:off x="6671060" y="2743202"/>
            <a:ext cx="4915823" cy="251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7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 à 30× plus énergivore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176682" y="3433484"/>
            <a:ext cx="5647765" cy="2743200"/>
          </a:xfrm>
          <a:custGeom>
            <a:avLst/>
            <a:gdLst/>
            <a:ahLst/>
            <a:cxnLst/>
            <a:rect l="l" t="t" r="r" b="b"/>
            <a:pathLst>
              <a:path w="5647765" h="2743200">
                <a:moveTo>
                  <a:pt x="143442" y="0"/>
                </a:moveTo>
                <a:lnTo>
                  <a:pt x="5504323" y="0"/>
                </a:lnTo>
                <a:cubicBezTo>
                  <a:pt x="5583544" y="0"/>
                  <a:pt x="5647765" y="64221"/>
                  <a:pt x="5647765" y="143442"/>
                </a:cubicBezTo>
                <a:lnTo>
                  <a:pt x="5647765" y="2599758"/>
                </a:lnTo>
                <a:cubicBezTo>
                  <a:pt x="5647765" y="2678979"/>
                  <a:pt x="5583544" y="2743200"/>
                  <a:pt x="5504323" y="2743200"/>
                </a:cubicBezTo>
                <a:lnTo>
                  <a:pt x="143442" y="2743200"/>
                </a:lnTo>
                <a:cubicBezTo>
                  <a:pt x="64221" y="2743200"/>
                  <a:pt x="0" y="2678979"/>
                  <a:pt x="0" y="2599758"/>
                </a:cubicBezTo>
                <a:lnTo>
                  <a:pt x="0" y="143442"/>
                </a:lnTo>
                <a:cubicBezTo>
                  <a:pt x="0" y="64221"/>
                  <a:pt x="64221" y="0"/>
                  <a:pt x="143442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E8A838"/>
            </a:solidFill>
            <a:prstDash val="solid"/>
          </a:ln>
          <a:effectLst>
            <a:outerShdw blurRad="134471" dist="89647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1" name="Shape 18"/>
          <p:cNvSpPr/>
          <p:nvPr/>
        </p:nvSpPr>
        <p:spPr>
          <a:xfrm>
            <a:off x="6387353" y="3701585"/>
            <a:ext cx="161365" cy="161365"/>
          </a:xfrm>
          <a:custGeom>
            <a:avLst/>
            <a:gdLst/>
            <a:ahLst/>
            <a:cxnLst/>
            <a:rect l="l" t="t" r="r" b="b"/>
            <a:pathLst>
              <a:path w="161365" h="161365">
                <a:moveTo>
                  <a:pt x="10085" y="10085"/>
                </a:moveTo>
                <a:cubicBezTo>
                  <a:pt x="15664" y="10085"/>
                  <a:pt x="20171" y="14592"/>
                  <a:pt x="20171" y="20171"/>
                </a:cubicBezTo>
                <a:lnTo>
                  <a:pt x="20171" y="126066"/>
                </a:lnTo>
                <a:cubicBezTo>
                  <a:pt x="20171" y="128840"/>
                  <a:pt x="22440" y="131109"/>
                  <a:pt x="25213" y="131109"/>
                </a:cubicBezTo>
                <a:lnTo>
                  <a:pt x="151279" y="131109"/>
                </a:lnTo>
                <a:cubicBezTo>
                  <a:pt x="156858" y="131109"/>
                  <a:pt x="161365" y="135616"/>
                  <a:pt x="161365" y="141194"/>
                </a:cubicBezTo>
                <a:cubicBezTo>
                  <a:pt x="161365" y="146773"/>
                  <a:pt x="156858" y="151279"/>
                  <a:pt x="151279" y="151279"/>
                </a:cubicBezTo>
                <a:lnTo>
                  <a:pt x="25213" y="151279"/>
                </a:lnTo>
                <a:cubicBezTo>
                  <a:pt x="11283" y="151279"/>
                  <a:pt x="0" y="139996"/>
                  <a:pt x="0" y="126066"/>
                </a:cubicBezTo>
                <a:lnTo>
                  <a:pt x="0" y="20171"/>
                </a:lnTo>
                <a:cubicBezTo>
                  <a:pt x="0" y="14592"/>
                  <a:pt x="4507" y="10085"/>
                  <a:pt x="10085" y="10085"/>
                </a:cubicBezTo>
                <a:close/>
                <a:moveTo>
                  <a:pt x="40341" y="30256"/>
                </a:moveTo>
                <a:cubicBezTo>
                  <a:pt x="40341" y="24677"/>
                  <a:pt x="44848" y="20171"/>
                  <a:pt x="50426" y="20171"/>
                </a:cubicBezTo>
                <a:lnTo>
                  <a:pt x="110938" y="20171"/>
                </a:lnTo>
                <a:cubicBezTo>
                  <a:pt x="116517" y="20171"/>
                  <a:pt x="121024" y="24677"/>
                  <a:pt x="121024" y="30256"/>
                </a:cubicBezTo>
                <a:cubicBezTo>
                  <a:pt x="121024" y="35834"/>
                  <a:pt x="116517" y="40341"/>
                  <a:pt x="110938" y="40341"/>
                </a:cubicBezTo>
                <a:lnTo>
                  <a:pt x="50426" y="40341"/>
                </a:lnTo>
                <a:cubicBezTo>
                  <a:pt x="44848" y="40341"/>
                  <a:pt x="40341" y="35834"/>
                  <a:pt x="40341" y="30256"/>
                </a:cubicBezTo>
                <a:close/>
                <a:moveTo>
                  <a:pt x="50426" y="55469"/>
                </a:moveTo>
                <a:lnTo>
                  <a:pt x="90768" y="55469"/>
                </a:lnTo>
                <a:cubicBezTo>
                  <a:pt x="96346" y="55469"/>
                  <a:pt x="100853" y="59976"/>
                  <a:pt x="100853" y="65554"/>
                </a:cubicBezTo>
                <a:cubicBezTo>
                  <a:pt x="100853" y="71133"/>
                  <a:pt x="96346" y="75640"/>
                  <a:pt x="90768" y="75640"/>
                </a:cubicBezTo>
                <a:lnTo>
                  <a:pt x="50426" y="75640"/>
                </a:lnTo>
                <a:cubicBezTo>
                  <a:pt x="44848" y="75640"/>
                  <a:pt x="40341" y="71133"/>
                  <a:pt x="40341" y="65554"/>
                </a:cubicBezTo>
                <a:cubicBezTo>
                  <a:pt x="40341" y="59976"/>
                  <a:pt x="44848" y="55469"/>
                  <a:pt x="50426" y="55469"/>
                </a:cubicBezTo>
                <a:close/>
                <a:moveTo>
                  <a:pt x="50426" y="90768"/>
                </a:moveTo>
                <a:lnTo>
                  <a:pt x="131109" y="90768"/>
                </a:lnTo>
                <a:cubicBezTo>
                  <a:pt x="136687" y="90768"/>
                  <a:pt x="141194" y="95275"/>
                  <a:pt x="141194" y="100853"/>
                </a:cubicBezTo>
                <a:cubicBezTo>
                  <a:pt x="141194" y="106431"/>
                  <a:pt x="136687" y="110938"/>
                  <a:pt x="131109" y="110938"/>
                </a:cubicBezTo>
                <a:lnTo>
                  <a:pt x="50426" y="110938"/>
                </a:lnTo>
                <a:cubicBezTo>
                  <a:pt x="44848" y="110938"/>
                  <a:pt x="40341" y="106431"/>
                  <a:pt x="40341" y="100853"/>
                </a:cubicBezTo>
                <a:cubicBezTo>
                  <a:pt x="40341" y="95275"/>
                  <a:pt x="44848" y="90768"/>
                  <a:pt x="50426" y="90768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2" name="Text 19"/>
          <p:cNvSpPr/>
          <p:nvPr/>
        </p:nvSpPr>
        <p:spPr>
          <a:xfrm>
            <a:off x="6571129" y="3656761"/>
            <a:ext cx="5145741" cy="251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1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Équivalences Concrètes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6364941" y="4015350"/>
            <a:ext cx="5271247" cy="573741"/>
          </a:xfrm>
          <a:custGeom>
            <a:avLst/>
            <a:gdLst/>
            <a:ahLst/>
            <a:cxnLst/>
            <a:rect l="l" t="t" r="r" b="b"/>
            <a:pathLst>
              <a:path w="5271247" h="573741">
                <a:moveTo>
                  <a:pt x="71718" y="0"/>
                </a:moveTo>
                <a:lnTo>
                  <a:pt x="5199529" y="0"/>
                </a:lnTo>
                <a:cubicBezTo>
                  <a:pt x="5239138" y="0"/>
                  <a:pt x="5271247" y="32109"/>
                  <a:pt x="5271247" y="71718"/>
                </a:cubicBezTo>
                <a:lnTo>
                  <a:pt x="5271247" y="502024"/>
                </a:lnTo>
                <a:cubicBezTo>
                  <a:pt x="5271247" y="541632"/>
                  <a:pt x="5239138" y="573741"/>
                  <a:pt x="5199529" y="573741"/>
                </a:cubicBezTo>
                <a:lnTo>
                  <a:pt x="71718" y="573741"/>
                </a:lnTo>
                <a:cubicBezTo>
                  <a:pt x="32109" y="573741"/>
                  <a:pt x="0" y="541632"/>
                  <a:pt x="0" y="502024"/>
                </a:cubicBezTo>
                <a:lnTo>
                  <a:pt x="0" y="71718"/>
                </a:lnTo>
                <a:cubicBezTo>
                  <a:pt x="0" y="32136"/>
                  <a:pt x="32136" y="0"/>
                  <a:pt x="71718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Shape 21"/>
          <p:cNvSpPr/>
          <p:nvPr/>
        </p:nvSpPr>
        <p:spPr>
          <a:xfrm>
            <a:off x="6472518" y="4122926"/>
            <a:ext cx="358588" cy="358588"/>
          </a:xfrm>
          <a:custGeom>
            <a:avLst/>
            <a:gdLst/>
            <a:ahLst/>
            <a:cxnLst/>
            <a:rect l="l" t="t" r="r" b="b"/>
            <a:pathLst>
              <a:path w="358588" h="358588">
                <a:moveTo>
                  <a:pt x="179294" y="0"/>
                </a:moveTo>
                <a:lnTo>
                  <a:pt x="179294" y="0"/>
                </a:lnTo>
                <a:cubicBezTo>
                  <a:pt x="278249" y="0"/>
                  <a:pt x="358588" y="80339"/>
                  <a:pt x="358588" y="179294"/>
                </a:cubicBezTo>
                <a:lnTo>
                  <a:pt x="358588" y="179294"/>
                </a:lnTo>
                <a:cubicBezTo>
                  <a:pt x="358588" y="278249"/>
                  <a:pt x="278249" y="358588"/>
                  <a:pt x="179294" y="358588"/>
                </a:cubicBezTo>
                <a:lnTo>
                  <a:pt x="179294" y="358588"/>
                </a:lnTo>
                <a:cubicBezTo>
                  <a:pt x="80339" y="358588"/>
                  <a:pt x="0" y="278249"/>
                  <a:pt x="0" y="179294"/>
                </a:cubicBezTo>
                <a:lnTo>
                  <a:pt x="0" y="179294"/>
                </a:lnTo>
                <a:cubicBezTo>
                  <a:pt x="0" y="80339"/>
                  <a:pt x="80339" y="0"/>
                  <a:pt x="179294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Text 22"/>
          <p:cNvSpPr/>
          <p:nvPr/>
        </p:nvSpPr>
        <p:spPr>
          <a:xfrm>
            <a:off x="6441141" y="4122926"/>
            <a:ext cx="421341" cy="358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8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15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938682" y="4194644"/>
            <a:ext cx="2707341" cy="215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9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échanges ChatGPT = </a:t>
            </a:r>
            <a:r>
              <a:rPr lang="en-US" sz="1129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1h de streaming vidéo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6364941" y="4696667"/>
            <a:ext cx="5271247" cy="573741"/>
          </a:xfrm>
          <a:custGeom>
            <a:avLst/>
            <a:gdLst/>
            <a:ahLst/>
            <a:cxnLst/>
            <a:rect l="l" t="t" r="r" b="b"/>
            <a:pathLst>
              <a:path w="5271247" h="573741">
                <a:moveTo>
                  <a:pt x="71718" y="0"/>
                </a:moveTo>
                <a:lnTo>
                  <a:pt x="5199529" y="0"/>
                </a:lnTo>
                <a:cubicBezTo>
                  <a:pt x="5239138" y="0"/>
                  <a:pt x="5271247" y="32109"/>
                  <a:pt x="5271247" y="71718"/>
                </a:cubicBezTo>
                <a:lnTo>
                  <a:pt x="5271247" y="502024"/>
                </a:lnTo>
                <a:cubicBezTo>
                  <a:pt x="5271247" y="541632"/>
                  <a:pt x="5239138" y="573741"/>
                  <a:pt x="5199529" y="573741"/>
                </a:cubicBezTo>
                <a:lnTo>
                  <a:pt x="71718" y="573741"/>
                </a:lnTo>
                <a:cubicBezTo>
                  <a:pt x="32109" y="573741"/>
                  <a:pt x="0" y="541632"/>
                  <a:pt x="0" y="502024"/>
                </a:cubicBezTo>
                <a:lnTo>
                  <a:pt x="0" y="71718"/>
                </a:lnTo>
                <a:cubicBezTo>
                  <a:pt x="0" y="32136"/>
                  <a:pt x="32136" y="0"/>
                  <a:pt x="71718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8" name="Shape 25"/>
          <p:cNvSpPr/>
          <p:nvPr/>
        </p:nvSpPr>
        <p:spPr>
          <a:xfrm>
            <a:off x="6472518" y="4804244"/>
            <a:ext cx="358588" cy="358588"/>
          </a:xfrm>
          <a:custGeom>
            <a:avLst/>
            <a:gdLst/>
            <a:ahLst/>
            <a:cxnLst/>
            <a:rect l="l" t="t" r="r" b="b"/>
            <a:pathLst>
              <a:path w="358588" h="358588">
                <a:moveTo>
                  <a:pt x="179294" y="0"/>
                </a:moveTo>
                <a:lnTo>
                  <a:pt x="179294" y="0"/>
                </a:lnTo>
                <a:cubicBezTo>
                  <a:pt x="278249" y="0"/>
                  <a:pt x="358588" y="80339"/>
                  <a:pt x="358588" y="179294"/>
                </a:cubicBezTo>
                <a:lnTo>
                  <a:pt x="358588" y="179294"/>
                </a:lnTo>
                <a:cubicBezTo>
                  <a:pt x="358588" y="278249"/>
                  <a:pt x="278249" y="358588"/>
                  <a:pt x="179294" y="358588"/>
                </a:cubicBezTo>
                <a:lnTo>
                  <a:pt x="179294" y="358588"/>
                </a:lnTo>
                <a:cubicBezTo>
                  <a:pt x="80339" y="358588"/>
                  <a:pt x="0" y="278249"/>
                  <a:pt x="0" y="179294"/>
                </a:cubicBezTo>
                <a:lnTo>
                  <a:pt x="0" y="179294"/>
                </a:lnTo>
                <a:cubicBezTo>
                  <a:pt x="0" y="80339"/>
                  <a:pt x="80339" y="0"/>
                  <a:pt x="179294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9" name="Text 26"/>
          <p:cNvSpPr/>
          <p:nvPr/>
        </p:nvSpPr>
        <p:spPr>
          <a:xfrm>
            <a:off x="6441141" y="4804244"/>
            <a:ext cx="421341" cy="358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8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938682" y="4875961"/>
            <a:ext cx="1703294" cy="215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9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requêtes = </a:t>
            </a:r>
            <a:r>
              <a:rPr lang="en-US" sz="1129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bouilloire d'eau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6364941" y="5377985"/>
            <a:ext cx="5271247" cy="573741"/>
          </a:xfrm>
          <a:custGeom>
            <a:avLst/>
            <a:gdLst/>
            <a:ahLst/>
            <a:cxnLst/>
            <a:rect l="l" t="t" r="r" b="b"/>
            <a:pathLst>
              <a:path w="5271247" h="573741">
                <a:moveTo>
                  <a:pt x="71718" y="0"/>
                </a:moveTo>
                <a:lnTo>
                  <a:pt x="5199529" y="0"/>
                </a:lnTo>
                <a:cubicBezTo>
                  <a:pt x="5239138" y="0"/>
                  <a:pt x="5271247" y="32109"/>
                  <a:pt x="5271247" y="71718"/>
                </a:cubicBezTo>
                <a:lnTo>
                  <a:pt x="5271247" y="502024"/>
                </a:lnTo>
                <a:cubicBezTo>
                  <a:pt x="5271247" y="541632"/>
                  <a:pt x="5239138" y="573741"/>
                  <a:pt x="5199529" y="573741"/>
                </a:cubicBezTo>
                <a:lnTo>
                  <a:pt x="71718" y="573741"/>
                </a:lnTo>
                <a:cubicBezTo>
                  <a:pt x="32109" y="573741"/>
                  <a:pt x="0" y="541632"/>
                  <a:pt x="0" y="502024"/>
                </a:cubicBezTo>
                <a:lnTo>
                  <a:pt x="0" y="71718"/>
                </a:lnTo>
                <a:cubicBezTo>
                  <a:pt x="0" y="32136"/>
                  <a:pt x="32136" y="0"/>
                  <a:pt x="71718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2" name="Shape 29"/>
          <p:cNvSpPr/>
          <p:nvPr/>
        </p:nvSpPr>
        <p:spPr>
          <a:xfrm>
            <a:off x="6472518" y="5485561"/>
            <a:ext cx="358588" cy="358588"/>
          </a:xfrm>
          <a:custGeom>
            <a:avLst/>
            <a:gdLst/>
            <a:ahLst/>
            <a:cxnLst/>
            <a:rect l="l" t="t" r="r" b="b"/>
            <a:pathLst>
              <a:path w="358588" h="358588">
                <a:moveTo>
                  <a:pt x="179294" y="0"/>
                </a:moveTo>
                <a:lnTo>
                  <a:pt x="179294" y="0"/>
                </a:lnTo>
                <a:cubicBezTo>
                  <a:pt x="278249" y="0"/>
                  <a:pt x="358588" y="80339"/>
                  <a:pt x="358588" y="179294"/>
                </a:cubicBezTo>
                <a:lnTo>
                  <a:pt x="358588" y="179294"/>
                </a:lnTo>
                <a:cubicBezTo>
                  <a:pt x="358588" y="278249"/>
                  <a:pt x="278249" y="358588"/>
                  <a:pt x="179294" y="358588"/>
                </a:cubicBezTo>
                <a:lnTo>
                  <a:pt x="179294" y="358588"/>
                </a:lnTo>
                <a:cubicBezTo>
                  <a:pt x="80339" y="358588"/>
                  <a:pt x="0" y="278249"/>
                  <a:pt x="0" y="179294"/>
                </a:cubicBezTo>
                <a:lnTo>
                  <a:pt x="0" y="179294"/>
                </a:lnTo>
                <a:cubicBezTo>
                  <a:pt x="0" y="80339"/>
                  <a:pt x="80339" y="0"/>
                  <a:pt x="179294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3" name="Text 30"/>
          <p:cNvSpPr/>
          <p:nvPr/>
        </p:nvSpPr>
        <p:spPr>
          <a:xfrm>
            <a:off x="6441141" y="5485561"/>
            <a:ext cx="421341" cy="358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8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139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6938682" y="5557279"/>
            <a:ext cx="1927412" cy="215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9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requêtes = </a:t>
            </a:r>
            <a:r>
              <a:rPr lang="en-US" sz="1129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cycle de lave-linge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358588" y="6291544"/>
            <a:ext cx="11474824" cy="448235"/>
          </a:xfrm>
          <a:custGeom>
            <a:avLst/>
            <a:gdLst/>
            <a:ahLst/>
            <a:cxnLst/>
            <a:rect l="l" t="t" r="r" b="b"/>
            <a:pathLst>
              <a:path w="11474824" h="448235">
                <a:moveTo>
                  <a:pt x="107576" y="0"/>
                </a:moveTo>
                <a:lnTo>
                  <a:pt x="11367247" y="0"/>
                </a:lnTo>
                <a:cubicBezTo>
                  <a:pt x="11426660" y="0"/>
                  <a:pt x="11474824" y="48164"/>
                  <a:pt x="11474824" y="107576"/>
                </a:cubicBezTo>
                <a:lnTo>
                  <a:pt x="11474824" y="340659"/>
                </a:lnTo>
                <a:cubicBezTo>
                  <a:pt x="11474824" y="400072"/>
                  <a:pt x="11426660" y="448235"/>
                  <a:pt x="11367247" y="448235"/>
                </a:cubicBezTo>
                <a:lnTo>
                  <a:pt x="107576" y="448235"/>
                </a:lnTo>
                <a:cubicBezTo>
                  <a:pt x="48164" y="448235"/>
                  <a:pt x="0" y="400072"/>
                  <a:pt x="0" y="340659"/>
                </a:cubicBezTo>
                <a:lnTo>
                  <a:pt x="0" y="107576"/>
                </a:lnTo>
                <a:cubicBezTo>
                  <a:pt x="0" y="48203"/>
                  <a:pt x="48203" y="0"/>
                  <a:pt x="107576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6" name="Shape 33"/>
          <p:cNvSpPr/>
          <p:nvPr/>
        </p:nvSpPr>
        <p:spPr>
          <a:xfrm>
            <a:off x="484094" y="6434980"/>
            <a:ext cx="143435" cy="143435"/>
          </a:xfrm>
          <a:custGeom>
            <a:avLst/>
            <a:gdLst/>
            <a:ahLst/>
            <a:cxnLst/>
            <a:rect l="l" t="t" r="r" b="b"/>
            <a:pathLst>
              <a:path w="143435" h="143435">
                <a:moveTo>
                  <a:pt x="71718" y="143435"/>
                </a:moveTo>
                <a:cubicBezTo>
                  <a:pt x="111300" y="143435"/>
                  <a:pt x="143435" y="111300"/>
                  <a:pt x="143435" y="71718"/>
                </a:cubicBezTo>
                <a:cubicBezTo>
                  <a:pt x="143435" y="32136"/>
                  <a:pt x="111300" y="0"/>
                  <a:pt x="71718" y="0"/>
                </a:cubicBezTo>
                <a:cubicBezTo>
                  <a:pt x="32136" y="0"/>
                  <a:pt x="0" y="32136"/>
                  <a:pt x="0" y="71718"/>
                </a:cubicBezTo>
                <a:cubicBezTo>
                  <a:pt x="0" y="111300"/>
                  <a:pt x="32136" y="143435"/>
                  <a:pt x="71718" y="143435"/>
                </a:cubicBezTo>
                <a:close/>
                <a:moveTo>
                  <a:pt x="62753" y="44824"/>
                </a:moveTo>
                <a:cubicBezTo>
                  <a:pt x="62753" y="39876"/>
                  <a:pt x="66770" y="35859"/>
                  <a:pt x="71718" y="35859"/>
                </a:cubicBezTo>
                <a:cubicBezTo>
                  <a:pt x="76665" y="35859"/>
                  <a:pt x="80682" y="39876"/>
                  <a:pt x="80682" y="44824"/>
                </a:cubicBezTo>
                <a:cubicBezTo>
                  <a:pt x="80682" y="49771"/>
                  <a:pt x="76665" y="53788"/>
                  <a:pt x="71718" y="53788"/>
                </a:cubicBezTo>
                <a:cubicBezTo>
                  <a:pt x="66770" y="53788"/>
                  <a:pt x="62753" y="49771"/>
                  <a:pt x="62753" y="44824"/>
                </a:cubicBezTo>
                <a:close/>
                <a:moveTo>
                  <a:pt x="60512" y="62753"/>
                </a:moveTo>
                <a:lnTo>
                  <a:pt x="73959" y="62753"/>
                </a:lnTo>
                <a:cubicBezTo>
                  <a:pt x="77685" y="62753"/>
                  <a:pt x="80682" y="65751"/>
                  <a:pt x="80682" y="69476"/>
                </a:cubicBezTo>
                <a:lnTo>
                  <a:pt x="80682" y="94129"/>
                </a:lnTo>
                <a:lnTo>
                  <a:pt x="82924" y="94129"/>
                </a:lnTo>
                <a:cubicBezTo>
                  <a:pt x="86649" y="94129"/>
                  <a:pt x="89647" y="97127"/>
                  <a:pt x="89647" y="100853"/>
                </a:cubicBezTo>
                <a:cubicBezTo>
                  <a:pt x="89647" y="104579"/>
                  <a:pt x="86649" y="107576"/>
                  <a:pt x="82924" y="107576"/>
                </a:cubicBezTo>
                <a:lnTo>
                  <a:pt x="60512" y="107576"/>
                </a:lnTo>
                <a:cubicBezTo>
                  <a:pt x="56786" y="107576"/>
                  <a:pt x="53788" y="104579"/>
                  <a:pt x="53788" y="100853"/>
                </a:cubicBezTo>
                <a:cubicBezTo>
                  <a:pt x="53788" y="97127"/>
                  <a:pt x="56786" y="94129"/>
                  <a:pt x="60512" y="94129"/>
                </a:cubicBezTo>
                <a:lnTo>
                  <a:pt x="67235" y="94129"/>
                </a:lnTo>
                <a:lnTo>
                  <a:pt x="67235" y="76200"/>
                </a:lnTo>
                <a:lnTo>
                  <a:pt x="60512" y="76200"/>
                </a:lnTo>
                <a:cubicBezTo>
                  <a:pt x="56786" y="76200"/>
                  <a:pt x="53788" y="73202"/>
                  <a:pt x="53788" y="69476"/>
                </a:cubicBezTo>
                <a:cubicBezTo>
                  <a:pt x="53788" y="65751"/>
                  <a:pt x="56786" y="62753"/>
                  <a:pt x="60512" y="62753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7" name="Text 34"/>
          <p:cNvSpPr/>
          <p:nvPr/>
        </p:nvSpPr>
        <p:spPr>
          <a:xfrm>
            <a:off x="696083" y="6399121"/>
            <a:ext cx="11101470" cy="2330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9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À grande échelle :</a:t>
            </a:r>
            <a:r>
              <a:rPr lang="en-US" sz="1129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Avec </a:t>
            </a:r>
            <a:r>
              <a:rPr lang="en-US" sz="1129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2,5 milliards de requêtes/jour</a:t>
            </a:r>
            <a:r>
              <a:rPr lang="en-US" sz="1129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sur ChatGPT, cela représente </a:t>
            </a:r>
            <a:r>
              <a:rPr lang="en-US" sz="1129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300 MWh/jour</a:t>
            </a:r>
            <a:r>
              <a:rPr lang="en-US" sz="1129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soit la consommation de </a:t>
            </a:r>
            <a:r>
              <a:rPr lang="en-US" sz="1129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27 000 foyers français</a:t>
            </a:r>
            <a:r>
              <a:rPr lang="en-US" sz="1129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6563" y="128257"/>
            <a:ext cx="11586186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kern="0" spc="106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CYCLE DE VIE DES MODÈLES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6563" y="352683"/>
            <a:ext cx="11670327" cy="3786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385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L'Entraînement : Un Investissement Énergétique Colossal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6563" y="760565"/>
            <a:ext cx="942377" cy="50484"/>
          </a:xfrm>
          <a:custGeom>
            <a:avLst/>
            <a:gdLst/>
            <a:ahLst/>
            <a:cxnLst/>
            <a:rect l="l" t="t" r="r" b="b"/>
            <a:pathLst>
              <a:path w="942377" h="50484">
                <a:moveTo>
                  <a:pt x="0" y="0"/>
                </a:moveTo>
                <a:lnTo>
                  <a:pt x="942377" y="0"/>
                </a:lnTo>
                <a:lnTo>
                  <a:pt x="942377" y="50484"/>
                </a:lnTo>
                <a:lnTo>
                  <a:pt x="0" y="50484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353391" y="918780"/>
            <a:ext cx="5671089" cy="2886029"/>
          </a:xfrm>
          <a:custGeom>
            <a:avLst/>
            <a:gdLst/>
            <a:ahLst/>
            <a:cxnLst/>
            <a:rect l="l" t="t" r="r" b="b"/>
            <a:pathLst>
              <a:path w="5671089" h="2886029">
                <a:moveTo>
                  <a:pt x="33656" y="0"/>
                </a:moveTo>
                <a:lnTo>
                  <a:pt x="5536456" y="0"/>
                </a:lnTo>
                <a:cubicBezTo>
                  <a:pt x="5610812" y="0"/>
                  <a:pt x="5671089" y="60277"/>
                  <a:pt x="5671089" y="134633"/>
                </a:cubicBezTo>
                <a:lnTo>
                  <a:pt x="5671089" y="2751396"/>
                </a:lnTo>
                <a:cubicBezTo>
                  <a:pt x="5671089" y="2825752"/>
                  <a:pt x="5610812" y="2886029"/>
                  <a:pt x="5536456" y="2886029"/>
                </a:cubicBezTo>
                <a:lnTo>
                  <a:pt x="33656" y="2886029"/>
                </a:lnTo>
                <a:cubicBezTo>
                  <a:pt x="15068" y="2886029"/>
                  <a:pt x="0" y="2870961"/>
                  <a:pt x="0" y="2852373"/>
                </a:cubicBezTo>
                <a:lnTo>
                  <a:pt x="0" y="33656"/>
                </a:lnTo>
                <a:cubicBezTo>
                  <a:pt x="0" y="15081"/>
                  <a:pt x="15081" y="0"/>
                  <a:pt x="3365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26211" dist="8414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353391" y="945675"/>
            <a:ext cx="33656" cy="2886029"/>
          </a:xfrm>
          <a:custGeom>
            <a:avLst/>
            <a:gdLst/>
            <a:ahLst/>
            <a:cxnLst/>
            <a:rect l="l" t="t" r="r" b="b"/>
            <a:pathLst>
              <a:path w="33656" h="2886029">
                <a:moveTo>
                  <a:pt x="33656" y="0"/>
                </a:moveTo>
                <a:lnTo>
                  <a:pt x="33656" y="0"/>
                </a:lnTo>
                <a:lnTo>
                  <a:pt x="33656" y="2886029"/>
                </a:lnTo>
                <a:lnTo>
                  <a:pt x="33656" y="2886029"/>
                </a:lnTo>
                <a:cubicBezTo>
                  <a:pt x="15068" y="2886029"/>
                  <a:pt x="0" y="2870961"/>
                  <a:pt x="0" y="2852373"/>
                </a:cubicBezTo>
                <a:lnTo>
                  <a:pt x="0" y="33656"/>
                </a:lnTo>
                <a:cubicBezTo>
                  <a:pt x="0" y="15081"/>
                  <a:pt x="15081" y="0"/>
                  <a:pt x="33656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5"/>
          <p:cNvSpPr/>
          <p:nvPr/>
        </p:nvSpPr>
        <p:spPr>
          <a:xfrm>
            <a:off x="538501" y="1113956"/>
            <a:ext cx="403876" cy="403876"/>
          </a:xfrm>
          <a:custGeom>
            <a:avLst/>
            <a:gdLst/>
            <a:ahLst/>
            <a:cxnLst/>
            <a:rect l="l" t="t" r="r" b="b"/>
            <a:pathLst>
              <a:path w="403876" h="403876">
                <a:moveTo>
                  <a:pt x="201938" y="0"/>
                </a:moveTo>
                <a:lnTo>
                  <a:pt x="201938" y="0"/>
                </a:lnTo>
                <a:cubicBezTo>
                  <a:pt x="313465" y="0"/>
                  <a:pt x="403876" y="90411"/>
                  <a:pt x="403876" y="201938"/>
                </a:cubicBezTo>
                <a:lnTo>
                  <a:pt x="403876" y="201938"/>
                </a:lnTo>
                <a:cubicBezTo>
                  <a:pt x="403876" y="313465"/>
                  <a:pt x="313465" y="403876"/>
                  <a:pt x="201938" y="403876"/>
                </a:cubicBezTo>
                <a:lnTo>
                  <a:pt x="201938" y="403876"/>
                </a:lnTo>
                <a:cubicBezTo>
                  <a:pt x="90411" y="403876"/>
                  <a:pt x="0" y="313465"/>
                  <a:pt x="0" y="201938"/>
                </a:cubicBezTo>
                <a:lnTo>
                  <a:pt x="0" y="201938"/>
                </a:lnTo>
                <a:cubicBezTo>
                  <a:pt x="0" y="90411"/>
                  <a:pt x="90411" y="0"/>
                  <a:pt x="201938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Shape 6"/>
          <p:cNvSpPr/>
          <p:nvPr/>
        </p:nvSpPr>
        <p:spPr>
          <a:xfrm>
            <a:off x="645781" y="1231754"/>
            <a:ext cx="189317" cy="168282"/>
          </a:xfrm>
          <a:custGeom>
            <a:avLst/>
            <a:gdLst/>
            <a:ahLst/>
            <a:cxnLst/>
            <a:rect l="l" t="t" r="r" b="b"/>
            <a:pathLst>
              <a:path w="189317" h="168282">
                <a:moveTo>
                  <a:pt x="15776" y="64355"/>
                </a:moveTo>
                <a:lnTo>
                  <a:pt x="84535" y="92653"/>
                </a:lnTo>
                <a:cubicBezTo>
                  <a:pt x="87756" y="93968"/>
                  <a:pt x="91174" y="94658"/>
                  <a:pt x="94658" y="94658"/>
                </a:cubicBezTo>
                <a:cubicBezTo>
                  <a:pt x="98142" y="94658"/>
                  <a:pt x="101561" y="93968"/>
                  <a:pt x="104782" y="92653"/>
                </a:cubicBezTo>
                <a:lnTo>
                  <a:pt x="184452" y="59852"/>
                </a:lnTo>
                <a:cubicBezTo>
                  <a:pt x="187410" y="58636"/>
                  <a:pt x="189317" y="55776"/>
                  <a:pt x="189317" y="52588"/>
                </a:cubicBezTo>
                <a:cubicBezTo>
                  <a:pt x="189317" y="49400"/>
                  <a:pt x="187410" y="46540"/>
                  <a:pt x="184452" y="45324"/>
                </a:cubicBezTo>
                <a:lnTo>
                  <a:pt x="104782" y="12523"/>
                </a:lnTo>
                <a:cubicBezTo>
                  <a:pt x="101561" y="11208"/>
                  <a:pt x="98142" y="10518"/>
                  <a:pt x="94658" y="10518"/>
                </a:cubicBezTo>
                <a:cubicBezTo>
                  <a:pt x="91174" y="10518"/>
                  <a:pt x="87756" y="11208"/>
                  <a:pt x="84535" y="12523"/>
                </a:cubicBezTo>
                <a:lnTo>
                  <a:pt x="4864" y="45324"/>
                </a:lnTo>
                <a:cubicBezTo>
                  <a:pt x="1906" y="46540"/>
                  <a:pt x="0" y="49400"/>
                  <a:pt x="0" y="52588"/>
                </a:cubicBezTo>
                <a:lnTo>
                  <a:pt x="0" y="149876"/>
                </a:lnTo>
                <a:cubicBezTo>
                  <a:pt x="0" y="154247"/>
                  <a:pt x="3517" y="157764"/>
                  <a:pt x="7888" y="157764"/>
                </a:cubicBezTo>
                <a:cubicBezTo>
                  <a:pt x="12260" y="157764"/>
                  <a:pt x="15776" y="154247"/>
                  <a:pt x="15776" y="149876"/>
                </a:cubicBezTo>
                <a:lnTo>
                  <a:pt x="15776" y="64355"/>
                </a:lnTo>
                <a:close/>
                <a:moveTo>
                  <a:pt x="31553" y="87921"/>
                </a:moveTo>
                <a:lnTo>
                  <a:pt x="31553" y="126211"/>
                </a:lnTo>
                <a:cubicBezTo>
                  <a:pt x="31553" y="143631"/>
                  <a:pt x="59819" y="157764"/>
                  <a:pt x="94658" y="157764"/>
                </a:cubicBezTo>
                <a:cubicBezTo>
                  <a:pt x="129498" y="157764"/>
                  <a:pt x="157764" y="143631"/>
                  <a:pt x="157764" y="126211"/>
                </a:cubicBezTo>
                <a:lnTo>
                  <a:pt x="157764" y="87888"/>
                </a:lnTo>
                <a:lnTo>
                  <a:pt x="110796" y="107247"/>
                </a:lnTo>
                <a:cubicBezTo>
                  <a:pt x="105669" y="109350"/>
                  <a:pt x="100213" y="110435"/>
                  <a:pt x="94658" y="110435"/>
                </a:cubicBezTo>
                <a:cubicBezTo>
                  <a:pt x="89104" y="110435"/>
                  <a:pt x="83648" y="109350"/>
                  <a:pt x="78520" y="107247"/>
                </a:cubicBezTo>
                <a:lnTo>
                  <a:pt x="31553" y="87888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Text 7"/>
          <p:cNvSpPr/>
          <p:nvPr/>
        </p:nvSpPr>
        <p:spPr>
          <a:xfrm>
            <a:off x="1043346" y="1198097"/>
            <a:ext cx="1354667" cy="23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5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 L'Entraînement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38501" y="1618801"/>
            <a:ext cx="5385010" cy="4375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Phase d'</a:t>
            </a:r>
            <a:r>
              <a:rPr lang="en-US" sz="106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apprentissage initial</a:t>
            </a:r>
            <a:r>
              <a:rPr lang="en-US" sz="106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où le modèle analyse des milliards de données pour apprendre les patterns du langage.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73973" y="2157302"/>
            <a:ext cx="5317698" cy="875064"/>
          </a:xfrm>
          <a:custGeom>
            <a:avLst/>
            <a:gdLst/>
            <a:ahLst/>
            <a:cxnLst/>
            <a:rect l="l" t="t" r="r" b="b"/>
            <a:pathLst>
              <a:path w="5317698" h="875064">
                <a:moveTo>
                  <a:pt x="67310" y="0"/>
                </a:moveTo>
                <a:lnTo>
                  <a:pt x="5250388" y="0"/>
                </a:lnTo>
                <a:cubicBezTo>
                  <a:pt x="5287562" y="0"/>
                  <a:pt x="5317698" y="30136"/>
                  <a:pt x="5317698" y="67310"/>
                </a:cubicBezTo>
                <a:lnTo>
                  <a:pt x="5317698" y="807754"/>
                </a:lnTo>
                <a:cubicBezTo>
                  <a:pt x="5317698" y="844928"/>
                  <a:pt x="5287562" y="875064"/>
                  <a:pt x="5250388" y="875064"/>
                </a:cubicBezTo>
                <a:lnTo>
                  <a:pt x="67310" y="875064"/>
                </a:lnTo>
                <a:cubicBezTo>
                  <a:pt x="30161" y="875064"/>
                  <a:pt x="0" y="844904"/>
                  <a:pt x="0" y="807754"/>
                </a:cubicBezTo>
                <a:lnTo>
                  <a:pt x="0" y="67310"/>
                </a:lnTo>
                <a:cubicBezTo>
                  <a:pt x="0" y="30161"/>
                  <a:pt x="30161" y="0"/>
                  <a:pt x="67310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Text 10"/>
          <p:cNvSpPr/>
          <p:nvPr/>
        </p:nvSpPr>
        <p:spPr>
          <a:xfrm>
            <a:off x="639470" y="2258271"/>
            <a:ext cx="5174658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b="1" dirty="0" err="1">
                <a:solidFill>
                  <a:srgbClr val="1A2E23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Coût</a:t>
            </a:r>
            <a:r>
              <a:rPr lang="en-US" sz="928" b="1" dirty="0">
                <a:solidFill>
                  <a:srgbClr val="1A2E23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GPT-5 (2025) :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64712" y="2521914"/>
            <a:ext cx="117797" cy="134625"/>
          </a:xfrm>
          <a:custGeom>
            <a:avLst/>
            <a:gdLst/>
            <a:ahLst/>
            <a:cxnLst/>
            <a:rect l="l" t="t" r="r" b="b"/>
            <a:pathLst>
              <a:path w="117797" h="134625">
                <a:moveTo>
                  <a:pt x="89084" y="-2603"/>
                </a:moveTo>
                <a:cubicBezTo>
                  <a:pt x="92213" y="-342"/>
                  <a:pt x="93370" y="3760"/>
                  <a:pt x="91950" y="7336"/>
                </a:cubicBezTo>
                <a:lnTo>
                  <a:pt x="71336" y="58899"/>
                </a:lnTo>
                <a:lnTo>
                  <a:pt x="109383" y="58899"/>
                </a:lnTo>
                <a:cubicBezTo>
                  <a:pt x="112933" y="58899"/>
                  <a:pt x="116088" y="61107"/>
                  <a:pt x="117298" y="64447"/>
                </a:cubicBezTo>
                <a:cubicBezTo>
                  <a:pt x="118507" y="67786"/>
                  <a:pt x="117482" y="71520"/>
                  <a:pt x="114773" y="73781"/>
                </a:cubicBezTo>
                <a:lnTo>
                  <a:pt x="39047" y="136887"/>
                </a:lnTo>
                <a:cubicBezTo>
                  <a:pt x="36075" y="139358"/>
                  <a:pt x="31842" y="139490"/>
                  <a:pt x="28713" y="137228"/>
                </a:cubicBezTo>
                <a:cubicBezTo>
                  <a:pt x="25584" y="134967"/>
                  <a:pt x="24427" y="130865"/>
                  <a:pt x="25847" y="127289"/>
                </a:cubicBezTo>
                <a:lnTo>
                  <a:pt x="46461" y="75727"/>
                </a:lnTo>
                <a:lnTo>
                  <a:pt x="8414" y="75727"/>
                </a:lnTo>
                <a:cubicBezTo>
                  <a:pt x="4864" y="75727"/>
                  <a:pt x="1709" y="73518"/>
                  <a:pt x="500" y="70179"/>
                </a:cubicBezTo>
                <a:cubicBezTo>
                  <a:pt x="-710" y="66839"/>
                  <a:pt x="316" y="63106"/>
                  <a:pt x="3024" y="60844"/>
                </a:cubicBezTo>
                <a:lnTo>
                  <a:pt x="78751" y="-2261"/>
                </a:lnTo>
                <a:cubicBezTo>
                  <a:pt x="81722" y="-4733"/>
                  <a:pt x="85955" y="-4864"/>
                  <a:pt x="89084" y="-2603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Text 12"/>
          <p:cNvSpPr/>
          <p:nvPr/>
        </p:nvSpPr>
        <p:spPr>
          <a:xfrm>
            <a:off x="875064" y="2521914"/>
            <a:ext cx="963850" cy="1337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60 000 MWh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47884" y="2757508"/>
            <a:ext cx="151453" cy="134625"/>
          </a:xfrm>
          <a:custGeom>
            <a:avLst/>
            <a:gdLst/>
            <a:ahLst/>
            <a:cxnLst/>
            <a:rect l="l" t="t" r="r" b="b"/>
            <a:pathLst>
              <a:path w="151453" h="134625">
                <a:moveTo>
                  <a:pt x="0" y="88348"/>
                </a:moveTo>
                <a:cubicBezTo>
                  <a:pt x="0" y="109252"/>
                  <a:pt x="16960" y="126211"/>
                  <a:pt x="37863" y="126211"/>
                </a:cubicBezTo>
                <a:lnTo>
                  <a:pt x="117797" y="126211"/>
                </a:lnTo>
                <a:cubicBezTo>
                  <a:pt x="136387" y="126211"/>
                  <a:pt x="151453" y="111145"/>
                  <a:pt x="151453" y="92555"/>
                </a:cubicBezTo>
                <a:cubicBezTo>
                  <a:pt x="151453" y="78987"/>
                  <a:pt x="143434" y="67286"/>
                  <a:pt x="131864" y="61975"/>
                </a:cubicBezTo>
                <a:cubicBezTo>
                  <a:pt x="133626" y="58530"/>
                  <a:pt x="134625" y="54613"/>
                  <a:pt x="134625" y="50484"/>
                </a:cubicBezTo>
                <a:cubicBezTo>
                  <a:pt x="134625" y="36549"/>
                  <a:pt x="123319" y="25242"/>
                  <a:pt x="109383" y="25242"/>
                </a:cubicBezTo>
                <a:cubicBezTo>
                  <a:pt x="104729" y="25242"/>
                  <a:pt x="100390" y="26504"/>
                  <a:pt x="96657" y="28687"/>
                </a:cubicBezTo>
                <a:cubicBezTo>
                  <a:pt x="90320" y="16644"/>
                  <a:pt x="77672" y="8414"/>
                  <a:pt x="63106" y="8414"/>
                </a:cubicBezTo>
                <a:cubicBezTo>
                  <a:pt x="42202" y="8414"/>
                  <a:pt x="25242" y="25374"/>
                  <a:pt x="25242" y="46277"/>
                </a:cubicBezTo>
                <a:cubicBezTo>
                  <a:pt x="25242" y="48381"/>
                  <a:pt x="25426" y="50458"/>
                  <a:pt x="25742" y="52457"/>
                </a:cubicBezTo>
                <a:cubicBezTo>
                  <a:pt x="10781" y="57505"/>
                  <a:pt x="0" y="71677"/>
                  <a:pt x="0" y="88348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Text 14"/>
          <p:cNvSpPr/>
          <p:nvPr/>
        </p:nvSpPr>
        <p:spPr>
          <a:xfrm>
            <a:off x="875064" y="2757508"/>
            <a:ext cx="975946" cy="1458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552 tonnes CO₂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38501" y="3293642"/>
            <a:ext cx="5317698" cy="370219"/>
          </a:xfrm>
          <a:custGeom>
            <a:avLst/>
            <a:gdLst/>
            <a:ahLst/>
            <a:cxnLst/>
            <a:rect l="l" t="t" r="r" b="b"/>
            <a:pathLst>
              <a:path w="5317698" h="370219">
                <a:moveTo>
                  <a:pt x="67313" y="0"/>
                </a:moveTo>
                <a:lnTo>
                  <a:pt x="5250384" y="0"/>
                </a:lnTo>
                <a:cubicBezTo>
                  <a:pt x="5287561" y="0"/>
                  <a:pt x="5317698" y="30137"/>
                  <a:pt x="5317698" y="67313"/>
                </a:cubicBezTo>
                <a:lnTo>
                  <a:pt x="5317698" y="302906"/>
                </a:lnTo>
                <a:cubicBezTo>
                  <a:pt x="5317698" y="340082"/>
                  <a:pt x="5287561" y="370219"/>
                  <a:pt x="5250384" y="370219"/>
                </a:cubicBezTo>
                <a:lnTo>
                  <a:pt x="67313" y="370219"/>
                </a:lnTo>
                <a:cubicBezTo>
                  <a:pt x="30162" y="370219"/>
                  <a:pt x="0" y="340057"/>
                  <a:pt x="0" y="302906"/>
                </a:cubicBezTo>
                <a:lnTo>
                  <a:pt x="0" y="67313"/>
                </a:lnTo>
                <a:cubicBezTo>
                  <a:pt x="0" y="30162"/>
                  <a:pt x="30162" y="0"/>
                  <a:pt x="67313" y="0"/>
                </a:cubicBezTo>
                <a:close/>
              </a:path>
            </a:pathLst>
          </a:custGeom>
          <a:solidFill>
            <a:srgbClr val="E8A838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8" name="Shape 16"/>
          <p:cNvSpPr/>
          <p:nvPr/>
        </p:nvSpPr>
        <p:spPr>
          <a:xfrm>
            <a:off x="648936" y="3417048"/>
            <a:ext cx="132522" cy="117797"/>
          </a:xfrm>
          <a:custGeom>
            <a:avLst/>
            <a:gdLst/>
            <a:ahLst/>
            <a:cxnLst/>
            <a:rect l="l" t="t" r="r" b="b"/>
            <a:pathLst>
              <a:path w="132522" h="117797">
                <a:moveTo>
                  <a:pt x="119638" y="46014"/>
                </a:moveTo>
                <a:cubicBezTo>
                  <a:pt x="126747" y="46014"/>
                  <a:pt x="132522" y="51789"/>
                  <a:pt x="132522" y="58899"/>
                </a:cubicBezTo>
                <a:cubicBezTo>
                  <a:pt x="132522" y="66008"/>
                  <a:pt x="126747" y="71783"/>
                  <a:pt x="119638" y="71783"/>
                </a:cubicBezTo>
                <a:lnTo>
                  <a:pt x="90349" y="71783"/>
                </a:lnTo>
                <a:lnTo>
                  <a:pt x="53722" y="111723"/>
                </a:lnTo>
                <a:cubicBezTo>
                  <a:pt x="52318" y="113242"/>
                  <a:pt x="50363" y="114116"/>
                  <a:pt x="48292" y="114116"/>
                </a:cubicBezTo>
                <a:lnTo>
                  <a:pt x="38238" y="114116"/>
                </a:lnTo>
                <a:cubicBezTo>
                  <a:pt x="35730" y="114116"/>
                  <a:pt x="33959" y="111654"/>
                  <a:pt x="34741" y="109261"/>
                </a:cubicBezTo>
                <a:lnTo>
                  <a:pt x="47234" y="71783"/>
                </a:lnTo>
                <a:lnTo>
                  <a:pt x="24296" y="71783"/>
                </a:lnTo>
                <a:lnTo>
                  <a:pt x="12148" y="86967"/>
                </a:lnTo>
                <a:cubicBezTo>
                  <a:pt x="11458" y="87842"/>
                  <a:pt x="10399" y="88348"/>
                  <a:pt x="9272" y="88348"/>
                </a:cubicBezTo>
                <a:lnTo>
                  <a:pt x="4716" y="88348"/>
                </a:lnTo>
                <a:cubicBezTo>
                  <a:pt x="2324" y="88348"/>
                  <a:pt x="575" y="86093"/>
                  <a:pt x="1150" y="83769"/>
                </a:cubicBezTo>
                <a:lnTo>
                  <a:pt x="7362" y="58899"/>
                </a:lnTo>
                <a:lnTo>
                  <a:pt x="1150" y="34028"/>
                </a:lnTo>
                <a:cubicBezTo>
                  <a:pt x="552" y="31704"/>
                  <a:pt x="2324" y="29449"/>
                  <a:pt x="4716" y="29449"/>
                </a:cubicBezTo>
                <a:lnTo>
                  <a:pt x="9272" y="29449"/>
                </a:lnTo>
                <a:cubicBezTo>
                  <a:pt x="10399" y="29449"/>
                  <a:pt x="11458" y="29955"/>
                  <a:pt x="12148" y="30830"/>
                </a:cubicBezTo>
                <a:lnTo>
                  <a:pt x="24296" y="46014"/>
                </a:lnTo>
                <a:lnTo>
                  <a:pt x="47234" y="46014"/>
                </a:lnTo>
                <a:lnTo>
                  <a:pt x="34741" y="8536"/>
                </a:lnTo>
                <a:cubicBezTo>
                  <a:pt x="33959" y="6143"/>
                  <a:pt x="35730" y="3681"/>
                  <a:pt x="38238" y="3681"/>
                </a:cubicBezTo>
                <a:lnTo>
                  <a:pt x="48292" y="3681"/>
                </a:lnTo>
                <a:cubicBezTo>
                  <a:pt x="50363" y="3681"/>
                  <a:pt x="52318" y="4555"/>
                  <a:pt x="53722" y="6074"/>
                </a:cubicBezTo>
                <a:lnTo>
                  <a:pt x="90349" y="46014"/>
                </a:lnTo>
                <a:lnTo>
                  <a:pt x="119638" y="46014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Text 17"/>
          <p:cNvSpPr/>
          <p:nvPr/>
        </p:nvSpPr>
        <p:spPr>
          <a:xfrm>
            <a:off x="835520" y="3394611"/>
            <a:ext cx="4978609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Équivalent : </a:t>
            </a:r>
            <a:r>
              <a:rPr lang="en-US" sz="928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300 vols Paris-New York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53391" y="3906609"/>
            <a:ext cx="5671089" cy="2886029"/>
          </a:xfrm>
          <a:custGeom>
            <a:avLst/>
            <a:gdLst/>
            <a:ahLst/>
            <a:cxnLst/>
            <a:rect l="l" t="t" r="r" b="b"/>
            <a:pathLst>
              <a:path w="5671089" h="2886029">
                <a:moveTo>
                  <a:pt x="33656" y="0"/>
                </a:moveTo>
                <a:lnTo>
                  <a:pt x="5536456" y="0"/>
                </a:lnTo>
                <a:cubicBezTo>
                  <a:pt x="5610812" y="0"/>
                  <a:pt x="5671089" y="60277"/>
                  <a:pt x="5671089" y="134633"/>
                </a:cubicBezTo>
                <a:lnTo>
                  <a:pt x="5671089" y="2751396"/>
                </a:lnTo>
                <a:cubicBezTo>
                  <a:pt x="5671089" y="2825752"/>
                  <a:pt x="5610812" y="2886029"/>
                  <a:pt x="5536456" y="2886029"/>
                </a:cubicBezTo>
                <a:lnTo>
                  <a:pt x="33656" y="2886029"/>
                </a:lnTo>
                <a:cubicBezTo>
                  <a:pt x="15068" y="2886029"/>
                  <a:pt x="0" y="2870961"/>
                  <a:pt x="0" y="2852373"/>
                </a:cubicBezTo>
                <a:lnTo>
                  <a:pt x="0" y="33656"/>
                </a:lnTo>
                <a:cubicBezTo>
                  <a:pt x="0" y="15081"/>
                  <a:pt x="15081" y="0"/>
                  <a:pt x="3365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26211" dist="8414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1" name="Shape 19"/>
          <p:cNvSpPr/>
          <p:nvPr/>
        </p:nvSpPr>
        <p:spPr>
          <a:xfrm>
            <a:off x="353391" y="3906609"/>
            <a:ext cx="33656" cy="2886029"/>
          </a:xfrm>
          <a:custGeom>
            <a:avLst/>
            <a:gdLst/>
            <a:ahLst/>
            <a:cxnLst/>
            <a:rect l="l" t="t" r="r" b="b"/>
            <a:pathLst>
              <a:path w="33656" h="2886029">
                <a:moveTo>
                  <a:pt x="33656" y="0"/>
                </a:moveTo>
                <a:lnTo>
                  <a:pt x="33656" y="0"/>
                </a:lnTo>
                <a:lnTo>
                  <a:pt x="33656" y="2886029"/>
                </a:lnTo>
                <a:lnTo>
                  <a:pt x="33656" y="2886029"/>
                </a:lnTo>
                <a:cubicBezTo>
                  <a:pt x="15068" y="2886029"/>
                  <a:pt x="0" y="2870961"/>
                  <a:pt x="0" y="2852373"/>
                </a:cubicBezTo>
                <a:lnTo>
                  <a:pt x="0" y="33656"/>
                </a:lnTo>
                <a:cubicBezTo>
                  <a:pt x="0" y="15081"/>
                  <a:pt x="15081" y="0"/>
                  <a:pt x="33656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2" name="Shape 20"/>
          <p:cNvSpPr/>
          <p:nvPr/>
        </p:nvSpPr>
        <p:spPr>
          <a:xfrm>
            <a:off x="538501" y="4074890"/>
            <a:ext cx="403876" cy="403876"/>
          </a:xfrm>
          <a:custGeom>
            <a:avLst/>
            <a:gdLst/>
            <a:ahLst/>
            <a:cxnLst/>
            <a:rect l="l" t="t" r="r" b="b"/>
            <a:pathLst>
              <a:path w="403876" h="403876">
                <a:moveTo>
                  <a:pt x="201938" y="0"/>
                </a:moveTo>
                <a:lnTo>
                  <a:pt x="201938" y="0"/>
                </a:lnTo>
                <a:cubicBezTo>
                  <a:pt x="313465" y="0"/>
                  <a:pt x="403876" y="90411"/>
                  <a:pt x="403876" y="201938"/>
                </a:cubicBezTo>
                <a:lnTo>
                  <a:pt x="403876" y="201938"/>
                </a:lnTo>
                <a:cubicBezTo>
                  <a:pt x="403876" y="313465"/>
                  <a:pt x="313465" y="403876"/>
                  <a:pt x="201938" y="403876"/>
                </a:cubicBezTo>
                <a:lnTo>
                  <a:pt x="201938" y="403876"/>
                </a:lnTo>
                <a:cubicBezTo>
                  <a:pt x="90411" y="403876"/>
                  <a:pt x="0" y="313465"/>
                  <a:pt x="0" y="201938"/>
                </a:cubicBezTo>
                <a:lnTo>
                  <a:pt x="0" y="201938"/>
                </a:lnTo>
                <a:cubicBezTo>
                  <a:pt x="0" y="90411"/>
                  <a:pt x="90411" y="0"/>
                  <a:pt x="201938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3" name="Shape 21"/>
          <p:cNvSpPr/>
          <p:nvPr/>
        </p:nvSpPr>
        <p:spPr>
          <a:xfrm>
            <a:off x="645781" y="4192687"/>
            <a:ext cx="189317" cy="168282"/>
          </a:xfrm>
          <a:custGeom>
            <a:avLst/>
            <a:gdLst/>
            <a:ahLst/>
            <a:cxnLst/>
            <a:rect l="l" t="t" r="r" b="b"/>
            <a:pathLst>
              <a:path w="189317" h="168282">
                <a:moveTo>
                  <a:pt x="126211" y="47329"/>
                </a:moveTo>
                <a:cubicBezTo>
                  <a:pt x="126211" y="79276"/>
                  <a:pt x="97945" y="105176"/>
                  <a:pt x="63106" y="105176"/>
                </a:cubicBezTo>
                <a:cubicBezTo>
                  <a:pt x="54330" y="105176"/>
                  <a:pt x="45982" y="103533"/>
                  <a:pt x="38389" y="100575"/>
                </a:cubicBezTo>
                <a:lnTo>
                  <a:pt x="11569" y="114773"/>
                </a:lnTo>
                <a:cubicBezTo>
                  <a:pt x="8513" y="116384"/>
                  <a:pt x="4766" y="115825"/>
                  <a:pt x="2301" y="113393"/>
                </a:cubicBezTo>
                <a:cubicBezTo>
                  <a:pt x="-164" y="110961"/>
                  <a:pt x="-723" y="107181"/>
                  <a:pt x="920" y="104124"/>
                </a:cubicBezTo>
                <a:lnTo>
                  <a:pt x="12621" y="82037"/>
                </a:lnTo>
                <a:cubicBezTo>
                  <a:pt x="4700" y="72374"/>
                  <a:pt x="0" y="60345"/>
                  <a:pt x="0" y="47329"/>
                </a:cubicBezTo>
                <a:cubicBezTo>
                  <a:pt x="0" y="15382"/>
                  <a:pt x="28266" y="-10518"/>
                  <a:pt x="63106" y="-10518"/>
                </a:cubicBezTo>
                <a:cubicBezTo>
                  <a:pt x="97945" y="-10518"/>
                  <a:pt x="126211" y="15382"/>
                  <a:pt x="126211" y="47329"/>
                </a:cubicBezTo>
                <a:close/>
                <a:moveTo>
                  <a:pt x="126211" y="168282"/>
                </a:moveTo>
                <a:cubicBezTo>
                  <a:pt x="95283" y="168282"/>
                  <a:pt x="69548" y="147871"/>
                  <a:pt x="64157" y="120952"/>
                </a:cubicBezTo>
                <a:cubicBezTo>
                  <a:pt x="103598" y="120459"/>
                  <a:pt x="137879" y="92391"/>
                  <a:pt x="141659" y="54330"/>
                </a:cubicBezTo>
                <a:cubicBezTo>
                  <a:pt x="169038" y="60641"/>
                  <a:pt x="189317" y="83352"/>
                  <a:pt x="189317" y="110435"/>
                </a:cubicBezTo>
                <a:cubicBezTo>
                  <a:pt x="189317" y="123450"/>
                  <a:pt x="184617" y="135480"/>
                  <a:pt x="176696" y="145143"/>
                </a:cubicBezTo>
                <a:lnTo>
                  <a:pt x="188396" y="167230"/>
                </a:lnTo>
                <a:cubicBezTo>
                  <a:pt x="190007" y="170286"/>
                  <a:pt x="189448" y="174033"/>
                  <a:pt x="187016" y="176498"/>
                </a:cubicBezTo>
                <a:cubicBezTo>
                  <a:pt x="184584" y="178964"/>
                  <a:pt x="180804" y="179522"/>
                  <a:pt x="177747" y="177879"/>
                </a:cubicBezTo>
                <a:lnTo>
                  <a:pt x="150928" y="163680"/>
                </a:lnTo>
                <a:cubicBezTo>
                  <a:pt x="143335" y="166638"/>
                  <a:pt x="134987" y="168282"/>
                  <a:pt x="126211" y="16828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Text 22"/>
          <p:cNvSpPr/>
          <p:nvPr/>
        </p:nvSpPr>
        <p:spPr>
          <a:xfrm>
            <a:off x="1043346" y="4159031"/>
            <a:ext cx="1085416" cy="23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5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2. L'Inférence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38501" y="4579735"/>
            <a:ext cx="5385010" cy="2187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Phase d'</a:t>
            </a:r>
            <a:r>
              <a:rPr lang="en-US" sz="106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utilisation quotidienne</a:t>
            </a:r>
            <a:r>
              <a:rPr lang="en-US" sz="106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où le modèle répond aux requêtes des utilisateurs.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38501" y="4899470"/>
            <a:ext cx="5317698" cy="875064"/>
          </a:xfrm>
          <a:custGeom>
            <a:avLst/>
            <a:gdLst/>
            <a:ahLst/>
            <a:cxnLst/>
            <a:rect l="l" t="t" r="r" b="b"/>
            <a:pathLst>
              <a:path w="5317698" h="875064">
                <a:moveTo>
                  <a:pt x="67310" y="0"/>
                </a:moveTo>
                <a:lnTo>
                  <a:pt x="5250388" y="0"/>
                </a:lnTo>
                <a:cubicBezTo>
                  <a:pt x="5287562" y="0"/>
                  <a:pt x="5317698" y="30136"/>
                  <a:pt x="5317698" y="67310"/>
                </a:cubicBezTo>
                <a:lnTo>
                  <a:pt x="5317698" y="807754"/>
                </a:lnTo>
                <a:cubicBezTo>
                  <a:pt x="5317698" y="844928"/>
                  <a:pt x="5287562" y="875064"/>
                  <a:pt x="5250388" y="875064"/>
                </a:cubicBezTo>
                <a:lnTo>
                  <a:pt x="67310" y="875064"/>
                </a:lnTo>
                <a:cubicBezTo>
                  <a:pt x="30161" y="875064"/>
                  <a:pt x="0" y="844904"/>
                  <a:pt x="0" y="807754"/>
                </a:cubicBezTo>
                <a:lnTo>
                  <a:pt x="0" y="67310"/>
                </a:lnTo>
                <a:cubicBezTo>
                  <a:pt x="0" y="30161"/>
                  <a:pt x="30161" y="0"/>
                  <a:pt x="67310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7" name="Text 25"/>
          <p:cNvSpPr/>
          <p:nvPr/>
        </p:nvSpPr>
        <p:spPr>
          <a:xfrm>
            <a:off x="639470" y="5000439"/>
            <a:ext cx="5174658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b="1" dirty="0">
                <a:solidFill>
                  <a:srgbClr val="1A2E23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 quotidien :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9470" y="5264081"/>
            <a:ext cx="168282" cy="134625"/>
          </a:xfrm>
          <a:custGeom>
            <a:avLst/>
            <a:gdLst/>
            <a:ahLst/>
            <a:cxnLst/>
            <a:rect l="l" t="t" r="r" b="b"/>
            <a:pathLst>
              <a:path w="168282" h="134625">
                <a:moveTo>
                  <a:pt x="84141" y="4207"/>
                </a:moveTo>
                <a:cubicBezTo>
                  <a:pt x="99233" y="4207"/>
                  <a:pt x="111487" y="16460"/>
                  <a:pt x="111487" y="31553"/>
                </a:cubicBezTo>
                <a:cubicBezTo>
                  <a:pt x="111487" y="46645"/>
                  <a:pt x="99233" y="58899"/>
                  <a:pt x="84141" y="58899"/>
                </a:cubicBezTo>
                <a:cubicBezTo>
                  <a:pt x="69048" y="58899"/>
                  <a:pt x="56795" y="46645"/>
                  <a:pt x="56795" y="31553"/>
                </a:cubicBezTo>
                <a:cubicBezTo>
                  <a:pt x="56795" y="16460"/>
                  <a:pt x="69048" y="4207"/>
                  <a:pt x="84141" y="4207"/>
                </a:cubicBezTo>
                <a:close/>
                <a:moveTo>
                  <a:pt x="25242" y="23139"/>
                </a:moveTo>
                <a:cubicBezTo>
                  <a:pt x="35691" y="23139"/>
                  <a:pt x="44174" y="31622"/>
                  <a:pt x="44174" y="42070"/>
                </a:cubicBezTo>
                <a:cubicBezTo>
                  <a:pt x="44174" y="52519"/>
                  <a:pt x="35691" y="61002"/>
                  <a:pt x="25242" y="61002"/>
                </a:cubicBezTo>
                <a:cubicBezTo>
                  <a:pt x="14794" y="61002"/>
                  <a:pt x="6311" y="52519"/>
                  <a:pt x="6311" y="42070"/>
                </a:cubicBezTo>
                <a:cubicBezTo>
                  <a:pt x="6311" y="31622"/>
                  <a:pt x="14794" y="23139"/>
                  <a:pt x="25242" y="23139"/>
                </a:cubicBezTo>
                <a:close/>
                <a:moveTo>
                  <a:pt x="0" y="109383"/>
                </a:moveTo>
                <a:cubicBezTo>
                  <a:pt x="0" y="90793"/>
                  <a:pt x="15066" y="75727"/>
                  <a:pt x="33656" y="75727"/>
                </a:cubicBezTo>
                <a:cubicBezTo>
                  <a:pt x="37022" y="75727"/>
                  <a:pt x="40282" y="76226"/>
                  <a:pt x="43359" y="77147"/>
                </a:cubicBezTo>
                <a:cubicBezTo>
                  <a:pt x="34708" y="86823"/>
                  <a:pt x="29449" y="99602"/>
                  <a:pt x="29449" y="113590"/>
                </a:cubicBezTo>
                <a:lnTo>
                  <a:pt x="29449" y="117797"/>
                </a:lnTo>
                <a:cubicBezTo>
                  <a:pt x="29449" y="120795"/>
                  <a:pt x="30080" y="123634"/>
                  <a:pt x="31211" y="126211"/>
                </a:cubicBezTo>
                <a:lnTo>
                  <a:pt x="8414" y="126211"/>
                </a:lnTo>
                <a:cubicBezTo>
                  <a:pt x="3760" y="126211"/>
                  <a:pt x="0" y="122451"/>
                  <a:pt x="0" y="117797"/>
                </a:cubicBezTo>
                <a:lnTo>
                  <a:pt x="0" y="109383"/>
                </a:lnTo>
                <a:close/>
                <a:moveTo>
                  <a:pt x="137071" y="126211"/>
                </a:moveTo>
                <a:cubicBezTo>
                  <a:pt x="138201" y="123634"/>
                  <a:pt x="138832" y="120795"/>
                  <a:pt x="138832" y="117797"/>
                </a:cubicBezTo>
                <a:lnTo>
                  <a:pt x="138832" y="113590"/>
                </a:lnTo>
                <a:cubicBezTo>
                  <a:pt x="138832" y="99602"/>
                  <a:pt x="133573" y="86823"/>
                  <a:pt x="124923" y="77147"/>
                </a:cubicBezTo>
                <a:cubicBezTo>
                  <a:pt x="127999" y="76226"/>
                  <a:pt x="131260" y="75727"/>
                  <a:pt x="134625" y="75727"/>
                </a:cubicBezTo>
                <a:cubicBezTo>
                  <a:pt x="153215" y="75727"/>
                  <a:pt x="168282" y="90793"/>
                  <a:pt x="168282" y="109383"/>
                </a:cubicBezTo>
                <a:lnTo>
                  <a:pt x="168282" y="117797"/>
                </a:lnTo>
                <a:cubicBezTo>
                  <a:pt x="168282" y="122451"/>
                  <a:pt x="164522" y="126211"/>
                  <a:pt x="159867" y="126211"/>
                </a:cubicBezTo>
                <a:lnTo>
                  <a:pt x="137071" y="126211"/>
                </a:lnTo>
                <a:close/>
                <a:moveTo>
                  <a:pt x="124108" y="42070"/>
                </a:moveTo>
                <a:cubicBezTo>
                  <a:pt x="124108" y="31622"/>
                  <a:pt x="132591" y="23139"/>
                  <a:pt x="143039" y="23139"/>
                </a:cubicBezTo>
                <a:cubicBezTo>
                  <a:pt x="153488" y="23139"/>
                  <a:pt x="161971" y="31622"/>
                  <a:pt x="161971" y="42070"/>
                </a:cubicBezTo>
                <a:cubicBezTo>
                  <a:pt x="161971" y="52519"/>
                  <a:pt x="153488" y="61002"/>
                  <a:pt x="143039" y="61002"/>
                </a:cubicBezTo>
                <a:cubicBezTo>
                  <a:pt x="132591" y="61002"/>
                  <a:pt x="124108" y="52519"/>
                  <a:pt x="124108" y="42070"/>
                </a:cubicBezTo>
                <a:close/>
                <a:moveTo>
                  <a:pt x="42070" y="113590"/>
                </a:moveTo>
                <a:cubicBezTo>
                  <a:pt x="42070" y="90346"/>
                  <a:pt x="60897" y="71520"/>
                  <a:pt x="84141" y="71520"/>
                </a:cubicBezTo>
                <a:cubicBezTo>
                  <a:pt x="107385" y="71520"/>
                  <a:pt x="126211" y="90346"/>
                  <a:pt x="126211" y="113590"/>
                </a:cubicBezTo>
                <a:lnTo>
                  <a:pt x="126211" y="117797"/>
                </a:lnTo>
                <a:cubicBezTo>
                  <a:pt x="126211" y="122451"/>
                  <a:pt x="122451" y="126211"/>
                  <a:pt x="117797" y="126211"/>
                </a:cubicBezTo>
                <a:lnTo>
                  <a:pt x="50484" y="126211"/>
                </a:lnTo>
                <a:cubicBezTo>
                  <a:pt x="45830" y="126211"/>
                  <a:pt x="42070" y="122451"/>
                  <a:pt x="42070" y="117797"/>
                </a:cubicBezTo>
                <a:lnTo>
                  <a:pt x="42070" y="113590"/>
                </a:ln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9" name="Text 27"/>
          <p:cNvSpPr/>
          <p:nvPr/>
        </p:nvSpPr>
        <p:spPr>
          <a:xfrm>
            <a:off x="875064" y="5264081"/>
            <a:ext cx="1350460" cy="1458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2,5 Mds requêtes/jour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64712" y="5499676"/>
            <a:ext cx="117797" cy="134625"/>
          </a:xfrm>
          <a:custGeom>
            <a:avLst/>
            <a:gdLst/>
            <a:ahLst/>
            <a:cxnLst/>
            <a:rect l="l" t="t" r="r" b="b"/>
            <a:pathLst>
              <a:path w="117797" h="134625">
                <a:moveTo>
                  <a:pt x="89084" y="-2603"/>
                </a:moveTo>
                <a:cubicBezTo>
                  <a:pt x="92213" y="-342"/>
                  <a:pt x="93370" y="3760"/>
                  <a:pt x="91950" y="7336"/>
                </a:cubicBezTo>
                <a:lnTo>
                  <a:pt x="71336" y="58899"/>
                </a:lnTo>
                <a:lnTo>
                  <a:pt x="109383" y="58899"/>
                </a:lnTo>
                <a:cubicBezTo>
                  <a:pt x="112933" y="58899"/>
                  <a:pt x="116088" y="61107"/>
                  <a:pt x="117298" y="64447"/>
                </a:cubicBezTo>
                <a:cubicBezTo>
                  <a:pt x="118507" y="67786"/>
                  <a:pt x="117482" y="71520"/>
                  <a:pt x="114773" y="73781"/>
                </a:cubicBezTo>
                <a:lnTo>
                  <a:pt x="39047" y="136887"/>
                </a:lnTo>
                <a:cubicBezTo>
                  <a:pt x="36075" y="139358"/>
                  <a:pt x="31842" y="139490"/>
                  <a:pt x="28713" y="137228"/>
                </a:cubicBezTo>
                <a:cubicBezTo>
                  <a:pt x="25584" y="134967"/>
                  <a:pt x="24427" y="130865"/>
                  <a:pt x="25847" y="127289"/>
                </a:cubicBezTo>
                <a:lnTo>
                  <a:pt x="46461" y="75727"/>
                </a:lnTo>
                <a:lnTo>
                  <a:pt x="8414" y="75727"/>
                </a:lnTo>
                <a:cubicBezTo>
                  <a:pt x="4864" y="75727"/>
                  <a:pt x="1709" y="73518"/>
                  <a:pt x="500" y="70179"/>
                </a:cubicBezTo>
                <a:cubicBezTo>
                  <a:pt x="-710" y="66839"/>
                  <a:pt x="316" y="63106"/>
                  <a:pt x="3024" y="60844"/>
                </a:cubicBezTo>
                <a:lnTo>
                  <a:pt x="78751" y="-2261"/>
                </a:lnTo>
                <a:cubicBezTo>
                  <a:pt x="81722" y="-4733"/>
                  <a:pt x="85955" y="-4864"/>
                  <a:pt x="89084" y="-2603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1" name="Text 29"/>
          <p:cNvSpPr/>
          <p:nvPr/>
        </p:nvSpPr>
        <p:spPr>
          <a:xfrm>
            <a:off x="875064" y="5499676"/>
            <a:ext cx="963850" cy="1458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300 MWh/jour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38501" y="6254576"/>
            <a:ext cx="5317698" cy="370219"/>
          </a:xfrm>
          <a:custGeom>
            <a:avLst/>
            <a:gdLst/>
            <a:ahLst/>
            <a:cxnLst/>
            <a:rect l="l" t="t" r="r" b="b"/>
            <a:pathLst>
              <a:path w="5317698" h="370219">
                <a:moveTo>
                  <a:pt x="67313" y="0"/>
                </a:moveTo>
                <a:lnTo>
                  <a:pt x="5250384" y="0"/>
                </a:lnTo>
                <a:cubicBezTo>
                  <a:pt x="5287561" y="0"/>
                  <a:pt x="5317698" y="30137"/>
                  <a:pt x="5317698" y="67313"/>
                </a:cubicBezTo>
                <a:lnTo>
                  <a:pt x="5317698" y="302906"/>
                </a:lnTo>
                <a:cubicBezTo>
                  <a:pt x="5317698" y="340082"/>
                  <a:pt x="5287561" y="370219"/>
                  <a:pt x="5250384" y="370219"/>
                </a:cubicBezTo>
                <a:lnTo>
                  <a:pt x="67313" y="370219"/>
                </a:lnTo>
                <a:cubicBezTo>
                  <a:pt x="30162" y="370219"/>
                  <a:pt x="0" y="340057"/>
                  <a:pt x="0" y="302906"/>
                </a:cubicBezTo>
                <a:lnTo>
                  <a:pt x="0" y="67313"/>
                </a:lnTo>
                <a:cubicBezTo>
                  <a:pt x="0" y="30162"/>
                  <a:pt x="30162" y="0"/>
                  <a:pt x="67313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3" name="Shape 31"/>
          <p:cNvSpPr/>
          <p:nvPr/>
        </p:nvSpPr>
        <p:spPr>
          <a:xfrm>
            <a:off x="656298" y="6377981"/>
            <a:ext cx="117797" cy="117797"/>
          </a:xfrm>
          <a:custGeom>
            <a:avLst/>
            <a:gdLst/>
            <a:ahLst/>
            <a:cxnLst/>
            <a:rect l="l" t="t" r="r" b="b"/>
            <a:pathLst>
              <a:path w="117797" h="117797">
                <a:moveTo>
                  <a:pt x="63914" y="1979"/>
                </a:moveTo>
                <a:cubicBezTo>
                  <a:pt x="61084" y="-644"/>
                  <a:pt x="56713" y="-644"/>
                  <a:pt x="53906" y="1979"/>
                </a:cubicBezTo>
                <a:lnTo>
                  <a:pt x="2370" y="49834"/>
                </a:lnTo>
                <a:cubicBezTo>
                  <a:pt x="161" y="51904"/>
                  <a:pt x="-575" y="55102"/>
                  <a:pt x="529" y="57909"/>
                </a:cubicBezTo>
                <a:cubicBezTo>
                  <a:pt x="1634" y="60716"/>
                  <a:pt x="4325" y="62580"/>
                  <a:pt x="7362" y="62580"/>
                </a:cubicBezTo>
                <a:lnTo>
                  <a:pt x="11043" y="62580"/>
                </a:lnTo>
                <a:lnTo>
                  <a:pt x="11043" y="103072"/>
                </a:lnTo>
                <a:cubicBezTo>
                  <a:pt x="11043" y="111194"/>
                  <a:pt x="17647" y="117797"/>
                  <a:pt x="25768" y="117797"/>
                </a:cubicBezTo>
                <a:lnTo>
                  <a:pt x="92029" y="117797"/>
                </a:lnTo>
                <a:cubicBezTo>
                  <a:pt x="100151" y="117797"/>
                  <a:pt x="106754" y="111194"/>
                  <a:pt x="106754" y="103072"/>
                </a:cubicBezTo>
                <a:lnTo>
                  <a:pt x="106754" y="62580"/>
                </a:lnTo>
                <a:lnTo>
                  <a:pt x="110435" y="62580"/>
                </a:lnTo>
                <a:cubicBezTo>
                  <a:pt x="113472" y="62580"/>
                  <a:pt x="116187" y="60716"/>
                  <a:pt x="117291" y="57909"/>
                </a:cubicBezTo>
                <a:cubicBezTo>
                  <a:pt x="118395" y="55102"/>
                  <a:pt x="117659" y="51881"/>
                  <a:pt x="115450" y="49834"/>
                </a:cubicBezTo>
                <a:lnTo>
                  <a:pt x="63914" y="1979"/>
                </a:lnTo>
                <a:close/>
                <a:moveTo>
                  <a:pt x="55217" y="73623"/>
                </a:moveTo>
                <a:lnTo>
                  <a:pt x="62580" y="73623"/>
                </a:lnTo>
                <a:cubicBezTo>
                  <a:pt x="68677" y="73623"/>
                  <a:pt x="73623" y="78570"/>
                  <a:pt x="73623" y="84667"/>
                </a:cubicBezTo>
                <a:lnTo>
                  <a:pt x="73623" y="106754"/>
                </a:lnTo>
                <a:lnTo>
                  <a:pt x="44174" y="106754"/>
                </a:lnTo>
                <a:lnTo>
                  <a:pt x="44174" y="84667"/>
                </a:lnTo>
                <a:cubicBezTo>
                  <a:pt x="44174" y="78570"/>
                  <a:pt x="49120" y="73623"/>
                  <a:pt x="55217" y="7362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4" name="Text 32"/>
          <p:cNvSpPr/>
          <p:nvPr/>
        </p:nvSpPr>
        <p:spPr>
          <a:xfrm>
            <a:off x="835520" y="6355545"/>
            <a:ext cx="4978609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Équivalent : </a:t>
            </a:r>
            <a:r>
              <a:rPr lang="en-US" sz="92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27 000 foyers français/jour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62787" y="897547"/>
            <a:ext cx="5687917" cy="5906683"/>
          </a:xfrm>
          <a:custGeom>
            <a:avLst/>
            <a:gdLst/>
            <a:ahLst/>
            <a:cxnLst/>
            <a:rect l="l" t="t" r="r" b="b"/>
            <a:pathLst>
              <a:path w="5687917" h="5906683">
                <a:moveTo>
                  <a:pt x="134633" y="0"/>
                </a:moveTo>
                <a:lnTo>
                  <a:pt x="5553284" y="0"/>
                </a:lnTo>
                <a:cubicBezTo>
                  <a:pt x="5627640" y="0"/>
                  <a:pt x="5687917" y="60277"/>
                  <a:pt x="5687917" y="134633"/>
                </a:cubicBezTo>
                <a:lnTo>
                  <a:pt x="5687917" y="5772050"/>
                </a:lnTo>
                <a:cubicBezTo>
                  <a:pt x="5687917" y="5846406"/>
                  <a:pt x="5627640" y="5906683"/>
                  <a:pt x="5553284" y="5906683"/>
                </a:cubicBezTo>
                <a:lnTo>
                  <a:pt x="134633" y="5906683"/>
                </a:lnTo>
                <a:cubicBezTo>
                  <a:pt x="60277" y="5906683"/>
                  <a:pt x="0" y="5846406"/>
                  <a:pt x="0" y="5772050"/>
                </a:cubicBezTo>
                <a:lnTo>
                  <a:pt x="0" y="134633"/>
                </a:lnTo>
                <a:cubicBezTo>
                  <a:pt x="0" y="60277"/>
                  <a:pt x="60277" y="0"/>
                  <a:pt x="134633" y="0"/>
                </a:cubicBezTo>
                <a:close/>
              </a:path>
            </a:pathLst>
          </a:custGeom>
          <a:gradFill flip="none" rotWithShape="1">
            <a:gsLst>
              <a:gs pos="0">
                <a:srgbClr val="2D5A3D"/>
              </a:gs>
              <a:gs pos="100000">
                <a:srgbClr val="7BA391"/>
              </a:gs>
            </a:gsLst>
            <a:lin ang="2700000" scaled="1"/>
          </a:gradFill>
          <a:ln/>
          <a:effectLst>
            <a:outerShdw blurRad="126211" dist="8414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36" name="Text 34"/>
          <p:cNvSpPr/>
          <p:nvPr/>
        </p:nvSpPr>
        <p:spPr>
          <a:xfrm>
            <a:off x="6280584" y="2033887"/>
            <a:ext cx="5452323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9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 Vrai Coût : L'Inférence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31068" y="2437763"/>
            <a:ext cx="5351354" cy="1615503"/>
          </a:xfrm>
          <a:custGeom>
            <a:avLst/>
            <a:gdLst/>
            <a:ahLst/>
            <a:cxnLst/>
            <a:rect l="l" t="t" r="r" b="b"/>
            <a:pathLst>
              <a:path w="5351354" h="1615503">
                <a:moveTo>
                  <a:pt x="100969" y="0"/>
                </a:moveTo>
                <a:lnTo>
                  <a:pt x="5250385" y="0"/>
                </a:lnTo>
                <a:cubicBezTo>
                  <a:pt x="5306149" y="0"/>
                  <a:pt x="5351354" y="45205"/>
                  <a:pt x="5351354" y="100969"/>
                </a:cubicBezTo>
                <a:lnTo>
                  <a:pt x="5351354" y="1514534"/>
                </a:lnTo>
                <a:cubicBezTo>
                  <a:pt x="5351354" y="1570298"/>
                  <a:pt x="5306149" y="1615503"/>
                  <a:pt x="5250385" y="1615503"/>
                </a:cubicBezTo>
                <a:lnTo>
                  <a:pt x="100969" y="1615503"/>
                </a:lnTo>
                <a:cubicBezTo>
                  <a:pt x="45205" y="1615503"/>
                  <a:pt x="0" y="1570298"/>
                  <a:pt x="0" y="1514534"/>
                </a:cubicBezTo>
                <a:lnTo>
                  <a:pt x="0" y="100969"/>
                </a:lnTo>
                <a:cubicBezTo>
                  <a:pt x="0" y="45205"/>
                  <a:pt x="45205" y="0"/>
                  <a:pt x="10096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8" name="Text 36"/>
          <p:cNvSpPr/>
          <p:nvPr/>
        </p:nvSpPr>
        <p:spPr>
          <a:xfrm>
            <a:off x="6339482" y="2572388"/>
            <a:ext cx="5334526" cy="5048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975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×25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423623" y="3144545"/>
            <a:ext cx="5166244" cy="23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5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plus d'émissions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32037" y="3481109"/>
            <a:ext cx="5149416" cy="4375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06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L'inférence quotidienne génère </a:t>
            </a:r>
            <a:r>
              <a:rPr lang="en-US" sz="106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25 fois plus d'émissions</a:t>
            </a:r>
            <a:r>
              <a:rPr lang="en-US" sz="106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que l'entraînement initial sur la durée de vie du modèle.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31068" y="4187891"/>
            <a:ext cx="5351354" cy="420704"/>
          </a:xfrm>
          <a:custGeom>
            <a:avLst/>
            <a:gdLst/>
            <a:ahLst/>
            <a:cxnLst/>
            <a:rect l="l" t="t" r="r" b="b"/>
            <a:pathLst>
              <a:path w="5351354" h="420704">
                <a:moveTo>
                  <a:pt x="67313" y="0"/>
                </a:moveTo>
                <a:lnTo>
                  <a:pt x="5284041" y="0"/>
                </a:lnTo>
                <a:cubicBezTo>
                  <a:pt x="5321217" y="0"/>
                  <a:pt x="5351354" y="30137"/>
                  <a:pt x="5351354" y="67313"/>
                </a:cubicBezTo>
                <a:lnTo>
                  <a:pt x="5351354" y="353391"/>
                </a:lnTo>
                <a:cubicBezTo>
                  <a:pt x="5351354" y="390567"/>
                  <a:pt x="5321217" y="420704"/>
                  <a:pt x="5284041" y="420704"/>
                </a:cubicBezTo>
                <a:lnTo>
                  <a:pt x="67313" y="420704"/>
                </a:lnTo>
                <a:cubicBezTo>
                  <a:pt x="30137" y="420704"/>
                  <a:pt x="0" y="390567"/>
                  <a:pt x="0" y="353391"/>
                </a:cubicBezTo>
                <a:lnTo>
                  <a:pt x="0" y="67313"/>
                </a:lnTo>
                <a:cubicBezTo>
                  <a:pt x="0" y="30162"/>
                  <a:pt x="30162" y="0"/>
                  <a:pt x="6731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2" name="Shape 40"/>
          <p:cNvSpPr/>
          <p:nvPr/>
        </p:nvSpPr>
        <p:spPr>
          <a:xfrm>
            <a:off x="6465694" y="4322517"/>
            <a:ext cx="100969" cy="134625"/>
          </a:xfrm>
          <a:custGeom>
            <a:avLst/>
            <a:gdLst/>
            <a:ahLst/>
            <a:cxnLst/>
            <a:rect l="l" t="t" r="r" b="b"/>
            <a:pathLst>
              <a:path w="100969" h="134625">
                <a:moveTo>
                  <a:pt x="77015" y="100969"/>
                </a:moveTo>
                <a:cubicBezTo>
                  <a:pt x="78935" y="95105"/>
                  <a:pt x="82773" y="89794"/>
                  <a:pt x="87112" y="85219"/>
                </a:cubicBezTo>
                <a:cubicBezTo>
                  <a:pt x="95710" y="76174"/>
                  <a:pt x="100969" y="63947"/>
                  <a:pt x="100969" y="50484"/>
                </a:cubicBezTo>
                <a:cubicBezTo>
                  <a:pt x="100969" y="22613"/>
                  <a:pt x="78356" y="0"/>
                  <a:pt x="50484" y="0"/>
                </a:cubicBezTo>
                <a:cubicBezTo>
                  <a:pt x="22613" y="0"/>
                  <a:pt x="0" y="22613"/>
                  <a:pt x="0" y="50484"/>
                </a:cubicBezTo>
                <a:cubicBezTo>
                  <a:pt x="0" y="63947"/>
                  <a:pt x="5259" y="76174"/>
                  <a:pt x="13857" y="85219"/>
                </a:cubicBezTo>
                <a:cubicBezTo>
                  <a:pt x="18195" y="89794"/>
                  <a:pt x="22061" y="95105"/>
                  <a:pt x="23954" y="100969"/>
                </a:cubicBezTo>
                <a:lnTo>
                  <a:pt x="76989" y="100969"/>
                </a:lnTo>
                <a:close/>
                <a:moveTo>
                  <a:pt x="75727" y="113590"/>
                </a:moveTo>
                <a:lnTo>
                  <a:pt x="25242" y="113590"/>
                </a:lnTo>
                <a:lnTo>
                  <a:pt x="25242" y="117797"/>
                </a:lnTo>
                <a:cubicBezTo>
                  <a:pt x="25242" y="129419"/>
                  <a:pt x="34655" y="138832"/>
                  <a:pt x="46277" y="138832"/>
                </a:cubicBezTo>
                <a:lnTo>
                  <a:pt x="54692" y="138832"/>
                </a:lnTo>
                <a:cubicBezTo>
                  <a:pt x="66313" y="138832"/>
                  <a:pt x="75727" y="129419"/>
                  <a:pt x="75727" y="117797"/>
                </a:cubicBezTo>
                <a:lnTo>
                  <a:pt x="75727" y="113590"/>
                </a:lnTo>
                <a:close/>
                <a:moveTo>
                  <a:pt x="48381" y="29449"/>
                </a:moveTo>
                <a:cubicBezTo>
                  <a:pt x="37916" y="29449"/>
                  <a:pt x="29449" y="37916"/>
                  <a:pt x="29449" y="48381"/>
                </a:cubicBezTo>
                <a:cubicBezTo>
                  <a:pt x="29449" y="51878"/>
                  <a:pt x="26636" y="54692"/>
                  <a:pt x="23139" y="54692"/>
                </a:cubicBezTo>
                <a:cubicBezTo>
                  <a:pt x="19642" y="54692"/>
                  <a:pt x="16828" y="51878"/>
                  <a:pt x="16828" y="48381"/>
                </a:cubicBezTo>
                <a:cubicBezTo>
                  <a:pt x="16828" y="30948"/>
                  <a:pt x="30948" y="16828"/>
                  <a:pt x="48381" y="16828"/>
                </a:cubicBezTo>
                <a:cubicBezTo>
                  <a:pt x="51878" y="16828"/>
                  <a:pt x="54692" y="19642"/>
                  <a:pt x="54692" y="23139"/>
                </a:cubicBezTo>
                <a:cubicBezTo>
                  <a:pt x="54692" y="26636"/>
                  <a:pt x="51878" y="29449"/>
                  <a:pt x="48381" y="29449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3" name="Text 41"/>
          <p:cNvSpPr/>
          <p:nvPr/>
        </p:nvSpPr>
        <p:spPr>
          <a:xfrm>
            <a:off x="6644915" y="4288860"/>
            <a:ext cx="5003851" cy="2187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Entraînement :</a:t>
            </a:r>
            <a:r>
              <a:rPr lang="en-US" sz="106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Coût unique mais élevé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31068" y="4709564"/>
            <a:ext cx="5351354" cy="420704"/>
          </a:xfrm>
          <a:custGeom>
            <a:avLst/>
            <a:gdLst/>
            <a:ahLst/>
            <a:cxnLst/>
            <a:rect l="l" t="t" r="r" b="b"/>
            <a:pathLst>
              <a:path w="5351354" h="420704">
                <a:moveTo>
                  <a:pt x="67313" y="0"/>
                </a:moveTo>
                <a:lnTo>
                  <a:pt x="5284041" y="0"/>
                </a:lnTo>
                <a:cubicBezTo>
                  <a:pt x="5321217" y="0"/>
                  <a:pt x="5351354" y="30137"/>
                  <a:pt x="5351354" y="67313"/>
                </a:cubicBezTo>
                <a:lnTo>
                  <a:pt x="5351354" y="353391"/>
                </a:lnTo>
                <a:cubicBezTo>
                  <a:pt x="5351354" y="390567"/>
                  <a:pt x="5321217" y="420704"/>
                  <a:pt x="5284041" y="420704"/>
                </a:cubicBezTo>
                <a:lnTo>
                  <a:pt x="67313" y="420704"/>
                </a:lnTo>
                <a:cubicBezTo>
                  <a:pt x="30137" y="420704"/>
                  <a:pt x="0" y="390567"/>
                  <a:pt x="0" y="353391"/>
                </a:cubicBezTo>
                <a:lnTo>
                  <a:pt x="0" y="67313"/>
                </a:lnTo>
                <a:cubicBezTo>
                  <a:pt x="0" y="30162"/>
                  <a:pt x="30162" y="0"/>
                  <a:pt x="6731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5" name="Shape 43"/>
          <p:cNvSpPr/>
          <p:nvPr/>
        </p:nvSpPr>
        <p:spPr>
          <a:xfrm>
            <a:off x="6448865" y="4844189"/>
            <a:ext cx="134625" cy="134625"/>
          </a:xfrm>
          <a:custGeom>
            <a:avLst/>
            <a:gdLst/>
            <a:ahLst/>
            <a:cxnLst/>
            <a:rect l="l" t="t" r="r" b="b"/>
            <a:pathLst>
              <a:path w="134625" h="134625">
                <a:moveTo>
                  <a:pt x="114826" y="19642"/>
                </a:moveTo>
                <a:lnTo>
                  <a:pt x="117797" y="22455"/>
                </a:lnTo>
                <a:lnTo>
                  <a:pt x="117797" y="8414"/>
                </a:lnTo>
                <a:cubicBezTo>
                  <a:pt x="117797" y="3760"/>
                  <a:pt x="121557" y="0"/>
                  <a:pt x="126211" y="0"/>
                </a:cubicBezTo>
                <a:cubicBezTo>
                  <a:pt x="130865" y="0"/>
                  <a:pt x="134625" y="3760"/>
                  <a:pt x="134625" y="8414"/>
                </a:cubicBezTo>
                <a:lnTo>
                  <a:pt x="134625" y="42070"/>
                </a:lnTo>
                <a:cubicBezTo>
                  <a:pt x="134625" y="46724"/>
                  <a:pt x="130865" y="50484"/>
                  <a:pt x="126211" y="50484"/>
                </a:cubicBezTo>
                <a:lnTo>
                  <a:pt x="92555" y="50484"/>
                </a:lnTo>
                <a:cubicBezTo>
                  <a:pt x="87901" y="50484"/>
                  <a:pt x="84141" y="46724"/>
                  <a:pt x="84141" y="42070"/>
                </a:cubicBezTo>
                <a:cubicBezTo>
                  <a:pt x="84141" y="37416"/>
                  <a:pt x="87901" y="33656"/>
                  <a:pt x="92555" y="33656"/>
                </a:cubicBezTo>
                <a:lnTo>
                  <a:pt x="105150" y="33656"/>
                </a:lnTo>
                <a:lnTo>
                  <a:pt x="103151" y="31763"/>
                </a:lnTo>
                <a:cubicBezTo>
                  <a:pt x="103099" y="31711"/>
                  <a:pt x="103046" y="31658"/>
                  <a:pt x="102994" y="31605"/>
                </a:cubicBezTo>
                <a:cubicBezTo>
                  <a:pt x="83273" y="11885"/>
                  <a:pt x="51326" y="11885"/>
                  <a:pt x="31605" y="31605"/>
                </a:cubicBezTo>
                <a:cubicBezTo>
                  <a:pt x="11885" y="51326"/>
                  <a:pt x="11885" y="83273"/>
                  <a:pt x="31605" y="102994"/>
                </a:cubicBezTo>
                <a:cubicBezTo>
                  <a:pt x="51326" y="122714"/>
                  <a:pt x="83273" y="122714"/>
                  <a:pt x="102994" y="102994"/>
                </a:cubicBezTo>
                <a:cubicBezTo>
                  <a:pt x="105150" y="100837"/>
                  <a:pt x="107069" y="98550"/>
                  <a:pt x="108752" y="96131"/>
                </a:cubicBezTo>
                <a:cubicBezTo>
                  <a:pt x="111408" y="92318"/>
                  <a:pt x="116666" y="91398"/>
                  <a:pt x="120479" y="94054"/>
                </a:cubicBezTo>
                <a:cubicBezTo>
                  <a:pt x="124292" y="96709"/>
                  <a:pt x="125212" y="101968"/>
                  <a:pt x="122556" y="105781"/>
                </a:cubicBezTo>
                <a:cubicBezTo>
                  <a:pt x="120321" y="108989"/>
                  <a:pt x="117771" y="112039"/>
                  <a:pt x="114905" y="114905"/>
                </a:cubicBezTo>
                <a:cubicBezTo>
                  <a:pt x="88611" y="141199"/>
                  <a:pt x="45988" y="141199"/>
                  <a:pt x="19720" y="114905"/>
                </a:cubicBezTo>
                <a:cubicBezTo>
                  <a:pt x="-6547" y="88611"/>
                  <a:pt x="-6573" y="46014"/>
                  <a:pt x="19720" y="19720"/>
                </a:cubicBezTo>
                <a:cubicBezTo>
                  <a:pt x="45988" y="-6547"/>
                  <a:pt x="88532" y="-6573"/>
                  <a:pt x="114826" y="19642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6" name="Text 44"/>
          <p:cNvSpPr/>
          <p:nvPr/>
        </p:nvSpPr>
        <p:spPr>
          <a:xfrm>
            <a:off x="6644915" y="4810533"/>
            <a:ext cx="5003851" cy="2187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Inférence :</a:t>
            </a:r>
            <a:r>
              <a:rPr lang="en-US" sz="106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Coût récurrent qui s'accumule massivement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31068" y="5264893"/>
            <a:ext cx="5351354" cy="403876"/>
          </a:xfrm>
          <a:custGeom>
            <a:avLst/>
            <a:gdLst/>
            <a:ahLst/>
            <a:cxnLst/>
            <a:rect l="l" t="t" r="r" b="b"/>
            <a:pathLst>
              <a:path w="5351354" h="403876">
                <a:moveTo>
                  <a:pt x="67314" y="0"/>
                </a:moveTo>
                <a:lnTo>
                  <a:pt x="5284040" y="0"/>
                </a:lnTo>
                <a:cubicBezTo>
                  <a:pt x="5321217" y="0"/>
                  <a:pt x="5351354" y="30137"/>
                  <a:pt x="5351354" y="67314"/>
                </a:cubicBezTo>
                <a:lnTo>
                  <a:pt x="5351354" y="336562"/>
                </a:lnTo>
                <a:cubicBezTo>
                  <a:pt x="5351354" y="373738"/>
                  <a:pt x="5321217" y="403876"/>
                  <a:pt x="5284040" y="403876"/>
                </a:cubicBezTo>
                <a:lnTo>
                  <a:pt x="67314" y="403876"/>
                </a:lnTo>
                <a:cubicBezTo>
                  <a:pt x="30162" y="403876"/>
                  <a:pt x="0" y="373713"/>
                  <a:pt x="0" y="336562"/>
                </a:cubicBezTo>
                <a:lnTo>
                  <a:pt x="0" y="67314"/>
                </a:lnTo>
                <a:cubicBezTo>
                  <a:pt x="0" y="30137"/>
                  <a:pt x="30137" y="0"/>
                  <a:pt x="67314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8" name="Shape 46"/>
          <p:cNvSpPr/>
          <p:nvPr/>
        </p:nvSpPr>
        <p:spPr>
          <a:xfrm>
            <a:off x="7768474" y="5393911"/>
            <a:ext cx="134625" cy="134625"/>
          </a:xfrm>
          <a:custGeom>
            <a:avLst/>
            <a:gdLst/>
            <a:ahLst/>
            <a:cxnLst/>
            <a:rect l="l" t="t" r="r" b="b"/>
            <a:pathLst>
              <a:path w="134625" h="134625">
                <a:moveTo>
                  <a:pt x="67313" y="134625"/>
                </a:moveTo>
                <a:cubicBezTo>
                  <a:pt x="104463" y="134625"/>
                  <a:pt x="134625" y="104463"/>
                  <a:pt x="134625" y="67313"/>
                </a:cubicBezTo>
                <a:cubicBezTo>
                  <a:pt x="134625" y="30162"/>
                  <a:pt x="104463" y="0"/>
                  <a:pt x="67313" y="0"/>
                </a:cubicBezTo>
                <a:cubicBezTo>
                  <a:pt x="30162" y="0"/>
                  <a:pt x="0" y="30162"/>
                  <a:pt x="0" y="67313"/>
                </a:cubicBezTo>
                <a:cubicBezTo>
                  <a:pt x="0" y="104463"/>
                  <a:pt x="30162" y="134625"/>
                  <a:pt x="67313" y="134625"/>
                </a:cubicBezTo>
                <a:close/>
                <a:moveTo>
                  <a:pt x="67313" y="35760"/>
                </a:moveTo>
                <a:cubicBezTo>
                  <a:pt x="70810" y="35760"/>
                  <a:pt x="73623" y="38573"/>
                  <a:pt x="73623" y="42070"/>
                </a:cubicBezTo>
                <a:lnTo>
                  <a:pt x="73623" y="71520"/>
                </a:lnTo>
                <a:cubicBezTo>
                  <a:pt x="73623" y="75017"/>
                  <a:pt x="70810" y="77830"/>
                  <a:pt x="67313" y="77830"/>
                </a:cubicBezTo>
                <a:cubicBezTo>
                  <a:pt x="63816" y="77830"/>
                  <a:pt x="61002" y="75017"/>
                  <a:pt x="61002" y="71520"/>
                </a:cubicBezTo>
                <a:lnTo>
                  <a:pt x="61002" y="42070"/>
                </a:lnTo>
                <a:cubicBezTo>
                  <a:pt x="61002" y="38573"/>
                  <a:pt x="63816" y="35760"/>
                  <a:pt x="67313" y="35760"/>
                </a:cubicBezTo>
                <a:close/>
                <a:moveTo>
                  <a:pt x="60292" y="92555"/>
                </a:moveTo>
                <a:cubicBezTo>
                  <a:pt x="60132" y="89949"/>
                  <a:pt x="61432" y="87470"/>
                  <a:pt x="63666" y="86118"/>
                </a:cubicBezTo>
                <a:cubicBezTo>
                  <a:pt x="65900" y="84767"/>
                  <a:pt x="68699" y="84767"/>
                  <a:pt x="70933" y="86118"/>
                </a:cubicBezTo>
                <a:cubicBezTo>
                  <a:pt x="73167" y="87470"/>
                  <a:pt x="74467" y="89949"/>
                  <a:pt x="74307" y="92555"/>
                </a:cubicBezTo>
                <a:cubicBezTo>
                  <a:pt x="74467" y="95161"/>
                  <a:pt x="73167" y="97640"/>
                  <a:pt x="70933" y="98991"/>
                </a:cubicBezTo>
                <a:cubicBezTo>
                  <a:pt x="68699" y="100343"/>
                  <a:pt x="65900" y="100343"/>
                  <a:pt x="63666" y="98991"/>
                </a:cubicBezTo>
                <a:cubicBezTo>
                  <a:pt x="61432" y="97640"/>
                  <a:pt x="60132" y="95161"/>
                  <a:pt x="60292" y="9255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9" name="Text 47"/>
          <p:cNvSpPr/>
          <p:nvPr/>
        </p:nvSpPr>
        <p:spPr>
          <a:xfrm>
            <a:off x="6611259" y="5365862"/>
            <a:ext cx="5003851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C'est l'usage massif qui pose problème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thedigitalspeaker.com/f06bfe12a306c1c4511d6594f46578457ac53a46.jpg"/>
          <p:cNvPicPr>
            <a:picLocks noChangeAspect="1"/>
          </p:cNvPicPr>
          <p:nvPr/>
        </p:nvPicPr>
        <p:blipFill>
          <a:blip r:embed="rId3"/>
          <a:srcRect t="744" b="744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Shape 1"/>
          <p:cNvSpPr/>
          <p:nvPr/>
        </p:nvSpPr>
        <p:spPr>
          <a:xfrm>
            <a:off x="381000" y="1316831"/>
            <a:ext cx="2000250" cy="533400"/>
          </a:xfrm>
          <a:custGeom>
            <a:avLst/>
            <a:gdLst/>
            <a:ahLst/>
            <a:cxnLst/>
            <a:rect l="l" t="t" r="r" b="b"/>
            <a:pathLst>
              <a:path w="2000250" h="533400">
                <a:moveTo>
                  <a:pt x="266700" y="0"/>
                </a:moveTo>
                <a:lnTo>
                  <a:pt x="1733550" y="0"/>
                </a:lnTo>
                <a:cubicBezTo>
                  <a:pt x="1880746" y="0"/>
                  <a:pt x="2000250" y="119504"/>
                  <a:pt x="2000250" y="266700"/>
                </a:cubicBezTo>
                <a:lnTo>
                  <a:pt x="2000250" y="266700"/>
                </a:lnTo>
                <a:cubicBezTo>
                  <a:pt x="2000250" y="413896"/>
                  <a:pt x="1880746" y="533400"/>
                  <a:pt x="173355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609600" y="1418430"/>
            <a:ext cx="1656259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90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CHAPITRE 02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55031"/>
            <a:ext cx="76581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Qu'est-ce qu'une IA Frugale ?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174331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0" y="0"/>
                </a:moveTo>
                <a:lnTo>
                  <a:pt x="1828800" y="0"/>
                </a:lnTo>
                <a:lnTo>
                  <a:pt x="1828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5"/>
          <p:cNvSpPr/>
          <p:nvPr/>
        </p:nvSpPr>
        <p:spPr>
          <a:xfrm>
            <a:off x="381000" y="4612481"/>
            <a:ext cx="65436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F5F7F4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 modèles intelligents qui consomment moins sans sacrifier la qualité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0406" y="201112"/>
            <a:ext cx="11507270" cy="228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8" b="1" kern="0" spc="120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DÉFINITION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0406" y="505436"/>
            <a:ext cx="11602371" cy="4279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696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Définition et Principes de l'IA Frugale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0406" y="1047514"/>
            <a:ext cx="1065136" cy="57061"/>
          </a:xfrm>
          <a:custGeom>
            <a:avLst/>
            <a:gdLst/>
            <a:ahLst/>
            <a:cxnLst/>
            <a:rect l="l" t="t" r="r" b="b"/>
            <a:pathLst>
              <a:path w="1065136" h="57061">
                <a:moveTo>
                  <a:pt x="0" y="0"/>
                </a:moveTo>
                <a:lnTo>
                  <a:pt x="1065136" y="0"/>
                </a:lnTo>
                <a:lnTo>
                  <a:pt x="1065136" y="57061"/>
                </a:lnTo>
                <a:lnTo>
                  <a:pt x="0" y="57061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380406" y="1256737"/>
            <a:ext cx="5639513" cy="4507807"/>
          </a:xfrm>
          <a:custGeom>
            <a:avLst/>
            <a:gdLst/>
            <a:ahLst/>
            <a:cxnLst/>
            <a:rect l="l" t="t" r="r" b="b"/>
            <a:pathLst>
              <a:path w="5639513" h="4507807">
                <a:moveTo>
                  <a:pt x="152184" y="0"/>
                </a:moveTo>
                <a:lnTo>
                  <a:pt x="5487330" y="0"/>
                </a:lnTo>
                <a:cubicBezTo>
                  <a:pt x="5571378" y="0"/>
                  <a:pt x="5639513" y="68135"/>
                  <a:pt x="5639513" y="152184"/>
                </a:cubicBezTo>
                <a:lnTo>
                  <a:pt x="5639513" y="4355623"/>
                </a:lnTo>
                <a:cubicBezTo>
                  <a:pt x="5639513" y="4439672"/>
                  <a:pt x="5571378" y="4507807"/>
                  <a:pt x="5487330" y="4507807"/>
                </a:cubicBezTo>
                <a:lnTo>
                  <a:pt x="152184" y="4507807"/>
                </a:lnTo>
                <a:cubicBezTo>
                  <a:pt x="68135" y="4507807"/>
                  <a:pt x="0" y="4439672"/>
                  <a:pt x="0" y="4355623"/>
                </a:cubicBezTo>
                <a:lnTo>
                  <a:pt x="0" y="152184"/>
                </a:lnTo>
                <a:cubicBezTo>
                  <a:pt x="0" y="68191"/>
                  <a:pt x="68191" y="0"/>
                  <a:pt x="152184" y="0"/>
                </a:cubicBezTo>
                <a:close/>
              </a:path>
            </a:pathLst>
          </a:custGeom>
          <a:gradFill flip="none" rotWithShape="1">
            <a:gsLst>
              <a:gs pos="0">
                <a:srgbClr val="2D5A3D"/>
              </a:gs>
              <a:gs pos="100000">
                <a:srgbClr val="7BA391"/>
              </a:gs>
            </a:gsLst>
            <a:lin ang="2700000" scaled="1"/>
          </a:gradFill>
          <a:ln/>
          <a:effectLst>
            <a:outerShdw blurRad="142652" dist="9510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2819162" y="1819024"/>
            <a:ext cx="760811" cy="760811"/>
          </a:xfrm>
          <a:custGeom>
            <a:avLst/>
            <a:gdLst/>
            <a:ahLst/>
            <a:cxnLst/>
            <a:rect l="l" t="t" r="r" b="b"/>
            <a:pathLst>
              <a:path w="760811" h="760811">
                <a:moveTo>
                  <a:pt x="380406" y="0"/>
                </a:moveTo>
                <a:lnTo>
                  <a:pt x="380406" y="0"/>
                </a:lnTo>
                <a:cubicBezTo>
                  <a:pt x="590357" y="0"/>
                  <a:pt x="760811" y="170454"/>
                  <a:pt x="760811" y="380406"/>
                </a:cubicBezTo>
                <a:lnTo>
                  <a:pt x="760811" y="380406"/>
                </a:lnTo>
                <a:cubicBezTo>
                  <a:pt x="760811" y="590357"/>
                  <a:pt x="590357" y="760811"/>
                  <a:pt x="380406" y="760811"/>
                </a:cubicBezTo>
                <a:lnTo>
                  <a:pt x="380406" y="760811"/>
                </a:lnTo>
                <a:cubicBezTo>
                  <a:pt x="170454" y="760811"/>
                  <a:pt x="0" y="590357"/>
                  <a:pt x="0" y="380406"/>
                </a:cubicBezTo>
                <a:lnTo>
                  <a:pt x="0" y="380406"/>
                </a:lnTo>
                <a:cubicBezTo>
                  <a:pt x="0" y="170454"/>
                  <a:pt x="170454" y="0"/>
                  <a:pt x="380406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5"/>
          <p:cNvSpPr/>
          <p:nvPr/>
        </p:nvSpPr>
        <p:spPr>
          <a:xfrm>
            <a:off x="3028385" y="2028247"/>
            <a:ext cx="342365" cy="342365"/>
          </a:xfrm>
          <a:custGeom>
            <a:avLst/>
            <a:gdLst/>
            <a:ahLst/>
            <a:cxnLst/>
            <a:rect l="l" t="t" r="r" b="b"/>
            <a:pathLst>
              <a:path w="342365" h="342365">
                <a:moveTo>
                  <a:pt x="315150" y="4480"/>
                </a:moveTo>
                <a:cubicBezTo>
                  <a:pt x="319429" y="401"/>
                  <a:pt x="325648" y="-1070"/>
                  <a:pt x="331399" y="802"/>
                </a:cubicBezTo>
                <a:cubicBezTo>
                  <a:pt x="337952" y="3009"/>
                  <a:pt x="342365" y="9161"/>
                  <a:pt x="342365" y="16048"/>
                </a:cubicBezTo>
                <a:lnTo>
                  <a:pt x="342365" y="141025"/>
                </a:lnTo>
                <a:cubicBezTo>
                  <a:pt x="342365" y="228756"/>
                  <a:pt x="270081" y="299569"/>
                  <a:pt x="182684" y="299569"/>
                </a:cubicBezTo>
                <a:cubicBezTo>
                  <a:pt x="131195" y="299569"/>
                  <a:pt x="86795" y="266470"/>
                  <a:pt x="70680" y="220197"/>
                </a:cubicBezTo>
                <a:cubicBezTo>
                  <a:pt x="47008" y="240792"/>
                  <a:pt x="32097" y="271084"/>
                  <a:pt x="32097" y="304919"/>
                </a:cubicBezTo>
                <a:cubicBezTo>
                  <a:pt x="32097" y="313812"/>
                  <a:pt x="24942" y="320967"/>
                  <a:pt x="16048" y="320967"/>
                </a:cubicBezTo>
                <a:cubicBezTo>
                  <a:pt x="7155" y="320967"/>
                  <a:pt x="0" y="313812"/>
                  <a:pt x="0" y="304919"/>
                </a:cubicBezTo>
                <a:cubicBezTo>
                  <a:pt x="0" y="254835"/>
                  <a:pt x="25544" y="210702"/>
                  <a:pt x="64260" y="184757"/>
                </a:cubicBezTo>
                <a:cubicBezTo>
                  <a:pt x="87865" y="168976"/>
                  <a:pt x="116016" y="160484"/>
                  <a:pt x="144435" y="160484"/>
                </a:cubicBezTo>
                <a:lnTo>
                  <a:pt x="197930" y="160484"/>
                </a:lnTo>
                <a:cubicBezTo>
                  <a:pt x="206823" y="160484"/>
                  <a:pt x="213978" y="153329"/>
                  <a:pt x="213978" y="144435"/>
                </a:cubicBezTo>
                <a:cubicBezTo>
                  <a:pt x="213978" y="135542"/>
                  <a:pt x="206823" y="128387"/>
                  <a:pt x="197930" y="128387"/>
                </a:cubicBezTo>
                <a:lnTo>
                  <a:pt x="144435" y="128387"/>
                </a:lnTo>
                <a:cubicBezTo>
                  <a:pt x="117889" y="128387"/>
                  <a:pt x="92746" y="134271"/>
                  <a:pt x="70212" y="144770"/>
                </a:cubicBezTo>
                <a:cubicBezTo>
                  <a:pt x="85792" y="97962"/>
                  <a:pt x="129858" y="64193"/>
                  <a:pt x="181881" y="64193"/>
                </a:cubicBezTo>
                <a:cubicBezTo>
                  <a:pt x="226282" y="64193"/>
                  <a:pt x="259315" y="49416"/>
                  <a:pt x="281314" y="34771"/>
                </a:cubicBezTo>
                <a:cubicBezTo>
                  <a:pt x="294153" y="26212"/>
                  <a:pt x="305053" y="15981"/>
                  <a:pt x="315217" y="448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6"/>
          <p:cNvSpPr/>
          <p:nvPr/>
        </p:nvSpPr>
        <p:spPr>
          <a:xfrm>
            <a:off x="537323" y="2731998"/>
            <a:ext cx="5325679" cy="342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46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IA Frugale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65853" y="3378687"/>
            <a:ext cx="5268618" cy="836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348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Approche visant à </a:t>
            </a:r>
            <a:r>
              <a:rPr lang="en-US" sz="134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minimiser les ressources</a:t>
            </a:r>
            <a:r>
              <a:rPr lang="en-US" sz="1348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nécessaires au développement et à l'usage de l'IA, tout en maintenant des performances optimales.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8649" y="4403405"/>
            <a:ext cx="5183027" cy="798852"/>
          </a:xfrm>
          <a:custGeom>
            <a:avLst/>
            <a:gdLst/>
            <a:ahLst/>
            <a:cxnLst/>
            <a:rect l="l" t="t" r="r" b="b"/>
            <a:pathLst>
              <a:path w="5183027" h="798852">
                <a:moveTo>
                  <a:pt x="114124" y="0"/>
                </a:moveTo>
                <a:lnTo>
                  <a:pt x="5068903" y="0"/>
                </a:lnTo>
                <a:cubicBezTo>
                  <a:pt x="5131931" y="0"/>
                  <a:pt x="5183027" y="51095"/>
                  <a:pt x="5183027" y="114124"/>
                </a:cubicBezTo>
                <a:lnTo>
                  <a:pt x="5183027" y="684728"/>
                </a:lnTo>
                <a:cubicBezTo>
                  <a:pt x="5183027" y="747715"/>
                  <a:pt x="5131889" y="798852"/>
                  <a:pt x="5068903" y="798852"/>
                </a:cubicBezTo>
                <a:lnTo>
                  <a:pt x="114124" y="798852"/>
                </a:lnTo>
                <a:cubicBezTo>
                  <a:pt x="51095" y="798852"/>
                  <a:pt x="0" y="747757"/>
                  <a:pt x="0" y="684728"/>
                </a:cubicBezTo>
                <a:lnTo>
                  <a:pt x="0" y="114124"/>
                </a:lnTo>
                <a:cubicBezTo>
                  <a:pt x="0" y="51095"/>
                  <a:pt x="51095" y="0"/>
                  <a:pt x="114124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Shape 9"/>
          <p:cNvSpPr/>
          <p:nvPr/>
        </p:nvSpPr>
        <p:spPr>
          <a:xfrm>
            <a:off x="1946607" y="4593608"/>
            <a:ext cx="114122" cy="152162"/>
          </a:xfrm>
          <a:custGeom>
            <a:avLst/>
            <a:gdLst/>
            <a:ahLst/>
            <a:cxnLst/>
            <a:rect l="l" t="t" r="r" b="b"/>
            <a:pathLst>
              <a:path w="114122" h="152162">
                <a:moveTo>
                  <a:pt x="87048" y="114122"/>
                </a:moveTo>
                <a:cubicBezTo>
                  <a:pt x="89217" y="107494"/>
                  <a:pt x="93556" y="101491"/>
                  <a:pt x="98460" y="96320"/>
                </a:cubicBezTo>
                <a:cubicBezTo>
                  <a:pt x="108178" y="86096"/>
                  <a:pt x="114122" y="72277"/>
                  <a:pt x="114122" y="57061"/>
                </a:cubicBezTo>
                <a:cubicBezTo>
                  <a:pt x="114122" y="25559"/>
                  <a:pt x="88563" y="0"/>
                  <a:pt x="57061" y="0"/>
                </a:cubicBezTo>
                <a:cubicBezTo>
                  <a:pt x="25559" y="0"/>
                  <a:pt x="0" y="25559"/>
                  <a:pt x="0" y="57061"/>
                </a:cubicBezTo>
                <a:cubicBezTo>
                  <a:pt x="0" y="72277"/>
                  <a:pt x="5944" y="86096"/>
                  <a:pt x="15662" y="96320"/>
                </a:cubicBezTo>
                <a:cubicBezTo>
                  <a:pt x="20566" y="101491"/>
                  <a:pt x="24934" y="107494"/>
                  <a:pt x="27074" y="114122"/>
                </a:cubicBezTo>
                <a:lnTo>
                  <a:pt x="87018" y="114122"/>
                </a:lnTo>
                <a:close/>
                <a:moveTo>
                  <a:pt x="85591" y="128387"/>
                </a:moveTo>
                <a:lnTo>
                  <a:pt x="28530" y="128387"/>
                </a:lnTo>
                <a:lnTo>
                  <a:pt x="28530" y="133142"/>
                </a:lnTo>
                <a:cubicBezTo>
                  <a:pt x="28530" y="146278"/>
                  <a:pt x="39170" y="156917"/>
                  <a:pt x="52306" y="156917"/>
                </a:cubicBezTo>
                <a:lnTo>
                  <a:pt x="61816" y="156917"/>
                </a:lnTo>
                <a:cubicBezTo>
                  <a:pt x="74952" y="156917"/>
                  <a:pt x="85591" y="146278"/>
                  <a:pt x="85591" y="133142"/>
                </a:cubicBezTo>
                <a:lnTo>
                  <a:pt x="85591" y="128387"/>
                </a:lnTo>
                <a:close/>
                <a:moveTo>
                  <a:pt x="54683" y="33285"/>
                </a:moveTo>
                <a:cubicBezTo>
                  <a:pt x="42855" y="33285"/>
                  <a:pt x="33285" y="42855"/>
                  <a:pt x="33285" y="54683"/>
                </a:cubicBezTo>
                <a:cubicBezTo>
                  <a:pt x="33285" y="58636"/>
                  <a:pt x="30106" y="61816"/>
                  <a:pt x="26153" y="61816"/>
                </a:cubicBezTo>
                <a:cubicBezTo>
                  <a:pt x="22200" y="61816"/>
                  <a:pt x="19020" y="58636"/>
                  <a:pt x="19020" y="54683"/>
                </a:cubicBezTo>
                <a:cubicBezTo>
                  <a:pt x="19020" y="34979"/>
                  <a:pt x="34979" y="19020"/>
                  <a:pt x="54683" y="19020"/>
                </a:cubicBezTo>
                <a:cubicBezTo>
                  <a:pt x="58636" y="19020"/>
                  <a:pt x="61816" y="22200"/>
                  <a:pt x="61816" y="26153"/>
                </a:cubicBezTo>
                <a:cubicBezTo>
                  <a:pt x="61816" y="30106"/>
                  <a:pt x="58636" y="33285"/>
                  <a:pt x="54683" y="33285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Text 10"/>
          <p:cNvSpPr/>
          <p:nvPr/>
        </p:nvSpPr>
        <p:spPr>
          <a:xfrm>
            <a:off x="969945" y="4555567"/>
            <a:ext cx="4707609" cy="494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19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 signifie pas moins performante,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198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mais plus intelligente dans sa conception.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170992" y="1275757"/>
            <a:ext cx="5639513" cy="1464562"/>
          </a:xfrm>
          <a:custGeom>
            <a:avLst/>
            <a:gdLst/>
            <a:ahLst/>
            <a:cxnLst/>
            <a:rect l="l" t="t" r="r" b="b"/>
            <a:pathLst>
              <a:path w="5639513" h="1464562">
                <a:moveTo>
                  <a:pt x="38041" y="0"/>
                </a:moveTo>
                <a:lnTo>
                  <a:pt x="5601473" y="0"/>
                </a:lnTo>
                <a:cubicBezTo>
                  <a:pt x="5622482" y="0"/>
                  <a:pt x="5639513" y="17031"/>
                  <a:pt x="5639513" y="38041"/>
                </a:cubicBezTo>
                <a:lnTo>
                  <a:pt x="5639513" y="1312394"/>
                </a:lnTo>
                <a:cubicBezTo>
                  <a:pt x="5639513" y="1396434"/>
                  <a:pt x="5571385" y="1464562"/>
                  <a:pt x="5487345" y="1464562"/>
                </a:cubicBezTo>
                <a:lnTo>
                  <a:pt x="152168" y="1464562"/>
                </a:lnTo>
                <a:cubicBezTo>
                  <a:pt x="68184" y="1464562"/>
                  <a:pt x="0" y="1396377"/>
                  <a:pt x="0" y="1312394"/>
                </a:cubicBezTo>
                <a:lnTo>
                  <a:pt x="0" y="38041"/>
                </a:lnTo>
                <a:cubicBezTo>
                  <a:pt x="0" y="17045"/>
                  <a:pt x="17045" y="0"/>
                  <a:pt x="3804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652" dist="9510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4" name="Shape 12"/>
          <p:cNvSpPr/>
          <p:nvPr/>
        </p:nvSpPr>
        <p:spPr>
          <a:xfrm>
            <a:off x="6170992" y="1275757"/>
            <a:ext cx="5639513" cy="38041"/>
          </a:xfrm>
          <a:custGeom>
            <a:avLst/>
            <a:gdLst/>
            <a:ahLst/>
            <a:cxnLst/>
            <a:rect l="l" t="t" r="r" b="b"/>
            <a:pathLst>
              <a:path w="5639513" h="38041">
                <a:moveTo>
                  <a:pt x="38041" y="0"/>
                </a:moveTo>
                <a:lnTo>
                  <a:pt x="5601473" y="0"/>
                </a:lnTo>
                <a:cubicBezTo>
                  <a:pt x="5622482" y="0"/>
                  <a:pt x="5639513" y="17031"/>
                  <a:pt x="5639513" y="38041"/>
                </a:cubicBezTo>
                <a:lnTo>
                  <a:pt x="5639513" y="38041"/>
                </a:lnTo>
                <a:lnTo>
                  <a:pt x="0" y="38041"/>
                </a:lnTo>
                <a:lnTo>
                  <a:pt x="0" y="38041"/>
                </a:lnTo>
                <a:cubicBezTo>
                  <a:pt x="0" y="17045"/>
                  <a:pt x="17045" y="0"/>
                  <a:pt x="38041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Shape 13"/>
          <p:cNvSpPr/>
          <p:nvPr/>
        </p:nvSpPr>
        <p:spPr>
          <a:xfrm>
            <a:off x="6361194" y="1484981"/>
            <a:ext cx="456487" cy="456487"/>
          </a:xfrm>
          <a:custGeom>
            <a:avLst/>
            <a:gdLst/>
            <a:ahLst/>
            <a:cxnLst/>
            <a:rect l="l" t="t" r="r" b="b"/>
            <a:pathLst>
              <a:path w="456487" h="456487">
                <a:moveTo>
                  <a:pt x="228243" y="0"/>
                </a:moveTo>
                <a:lnTo>
                  <a:pt x="228243" y="0"/>
                </a:lnTo>
                <a:cubicBezTo>
                  <a:pt x="354214" y="0"/>
                  <a:pt x="456487" y="102272"/>
                  <a:pt x="456487" y="228243"/>
                </a:cubicBezTo>
                <a:lnTo>
                  <a:pt x="456487" y="228243"/>
                </a:lnTo>
                <a:cubicBezTo>
                  <a:pt x="456487" y="354214"/>
                  <a:pt x="354214" y="456487"/>
                  <a:pt x="228243" y="456487"/>
                </a:cubicBezTo>
                <a:lnTo>
                  <a:pt x="228243" y="456487"/>
                </a:lnTo>
                <a:cubicBezTo>
                  <a:pt x="102272" y="456487"/>
                  <a:pt x="0" y="354214"/>
                  <a:pt x="0" y="228243"/>
                </a:cubicBezTo>
                <a:lnTo>
                  <a:pt x="0" y="228243"/>
                </a:lnTo>
                <a:cubicBezTo>
                  <a:pt x="0" y="102272"/>
                  <a:pt x="102272" y="0"/>
                  <a:pt x="228243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Text 14"/>
          <p:cNvSpPr/>
          <p:nvPr/>
        </p:nvSpPr>
        <p:spPr>
          <a:xfrm>
            <a:off x="6313644" y="1484981"/>
            <a:ext cx="551588" cy="456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9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931803" y="1580082"/>
            <a:ext cx="1540643" cy="2662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8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Modèles Optimisés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361194" y="2055589"/>
            <a:ext cx="5335189" cy="494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8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Architectures plus légères, mieux conçues pour être </a:t>
            </a:r>
            <a:r>
              <a:rPr lang="en-US" sz="1198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efficientes par design</a:t>
            </a:r>
            <a:r>
              <a:rPr lang="en-US" sz="1198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plutôt que massives.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70992" y="2911502"/>
            <a:ext cx="5639513" cy="1464562"/>
          </a:xfrm>
          <a:custGeom>
            <a:avLst/>
            <a:gdLst/>
            <a:ahLst/>
            <a:cxnLst/>
            <a:rect l="l" t="t" r="r" b="b"/>
            <a:pathLst>
              <a:path w="5639513" h="1464562">
                <a:moveTo>
                  <a:pt x="38041" y="0"/>
                </a:moveTo>
                <a:lnTo>
                  <a:pt x="5601473" y="0"/>
                </a:lnTo>
                <a:cubicBezTo>
                  <a:pt x="5622482" y="0"/>
                  <a:pt x="5639513" y="17031"/>
                  <a:pt x="5639513" y="38041"/>
                </a:cubicBezTo>
                <a:lnTo>
                  <a:pt x="5639513" y="1312394"/>
                </a:lnTo>
                <a:cubicBezTo>
                  <a:pt x="5639513" y="1396434"/>
                  <a:pt x="5571385" y="1464562"/>
                  <a:pt x="5487345" y="1464562"/>
                </a:cubicBezTo>
                <a:lnTo>
                  <a:pt x="152168" y="1464562"/>
                </a:lnTo>
                <a:cubicBezTo>
                  <a:pt x="68184" y="1464562"/>
                  <a:pt x="0" y="1396377"/>
                  <a:pt x="0" y="1312394"/>
                </a:cubicBezTo>
                <a:lnTo>
                  <a:pt x="0" y="38041"/>
                </a:lnTo>
                <a:cubicBezTo>
                  <a:pt x="0" y="17045"/>
                  <a:pt x="17045" y="0"/>
                  <a:pt x="3804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652" dist="9510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0" name="Shape 18"/>
          <p:cNvSpPr/>
          <p:nvPr/>
        </p:nvSpPr>
        <p:spPr>
          <a:xfrm>
            <a:off x="6170992" y="2911502"/>
            <a:ext cx="5639513" cy="38041"/>
          </a:xfrm>
          <a:custGeom>
            <a:avLst/>
            <a:gdLst/>
            <a:ahLst/>
            <a:cxnLst/>
            <a:rect l="l" t="t" r="r" b="b"/>
            <a:pathLst>
              <a:path w="5639513" h="38041">
                <a:moveTo>
                  <a:pt x="38041" y="0"/>
                </a:moveTo>
                <a:lnTo>
                  <a:pt x="5601473" y="0"/>
                </a:lnTo>
                <a:cubicBezTo>
                  <a:pt x="5622482" y="0"/>
                  <a:pt x="5639513" y="17031"/>
                  <a:pt x="5639513" y="38041"/>
                </a:cubicBezTo>
                <a:lnTo>
                  <a:pt x="5639513" y="38041"/>
                </a:lnTo>
                <a:lnTo>
                  <a:pt x="0" y="38041"/>
                </a:lnTo>
                <a:lnTo>
                  <a:pt x="0" y="38041"/>
                </a:lnTo>
                <a:cubicBezTo>
                  <a:pt x="0" y="17045"/>
                  <a:pt x="17045" y="0"/>
                  <a:pt x="38041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1" name="Shape 19"/>
          <p:cNvSpPr/>
          <p:nvPr/>
        </p:nvSpPr>
        <p:spPr>
          <a:xfrm>
            <a:off x="6361194" y="3120725"/>
            <a:ext cx="456487" cy="456487"/>
          </a:xfrm>
          <a:custGeom>
            <a:avLst/>
            <a:gdLst/>
            <a:ahLst/>
            <a:cxnLst/>
            <a:rect l="l" t="t" r="r" b="b"/>
            <a:pathLst>
              <a:path w="456487" h="456487">
                <a:moveTo>
                  <a:pt x="228243" y="0"/>
                </a:moveTo>
                <a:lnTo>
                  <a:pt x="228243" y="0"/>
                </a:lnTo>
                <a:cubicBezTo>
                  <a:pt x="354214" y="0"/>
                  <a:pt x="456487" y="102272"/>
                  <a:pt x="456487" y="228243"/>
                </a:cubicBezTo>
                <a:lnTo>
                  <a:pt x="456487" y="228243"/>
                </a:lnTo>
                <a:cubicBezTo>
                  <a:pt x="456487" y="354214"/>
                  <a:pt x="354214" y="456487"/>
                  <a:pt x="228243" y="456487"/>
                </a:cubicBezTo>
                <a:lnTo>
                  <a:pt x="228243" y="456487"/>
                </a:lnTo>
                <a:cubicBezTo>
                  <a:pt x="102272" y="456487"/>
                  <a:pt x="0" y="354214"/>
                  <a:pt x="0" y="228243"/>
                </a:cubicBezTo>
                <a:lnTo>
                  <a:pt x="0" y="228243"/>
                </a:lnTo>
                <a:cubicBezTo>
                  <a:pt x="0" y="102272"/>
                  <a:pt x="102272" y="0"/>
                  <a:pt x="228243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2" name="Text 20"/>
          <p:cNvSpPr/>
          <p:nvPr/>
        </p:nvSpPr>
        <p:spPr>
          <a:xfrm>
            <a:off x="6313644" y="3120725"/>
            <a:ext cx="551588" cy="456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9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931803" y="3215826"/>
            <a:ext cx="1940069" cy="2662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8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Infrastructures Efficaces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361194" y="3691333"/>
            <a:ext cx="5335189" cy="494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8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centers alimentés par des </a:t>
            </a:r>
            <a:r>
              <a:rPr lang="en-US" sz="1198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énergies renouvelables</a:t>
            </a:r>
            <a:r>
              <a:rPr lang="en-US" sz="1198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et optimisés pour la consommation.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170992" y="4547246"/>
            <a:ext cx="5639513" cy="1217298"/>
          </a:xfrm>
          <a:custGeom>
            <a:avLst/>
            <a:gdLst/>
            <a:ahLst/>
            <a:cxnLst/>
            <a:rect l="l" t="t" r="r" b="b"/>
            <a:pathLst>
              <a:path w="5639513" h="1217298">
                <a:moveTo>
                  <a:pt x="38041" y="0"/>
                </a:moveTo>
                <a:lnTo>
                  <a:pt x="5601473" y="0"/>
                </a:lnTo>
                <a:cubicBezTo>
                  <a:pt x="5622482" y="0"/>
                  <a:pt x="5639513" y="17031"/>
                  <a:pt x="5639513" y="38041"/>
                </a:cubicBezTo>
                <a:lnTo>
                  <a:pt x="5639513" y="1065136"/>
                </a:lnTo>
                <a:cubicBezTo>
                  <a:pt x="5639513" y="1149173"/>
                  <a:pt x="5571388" y="1217298"/>
                  <a:pt x="5487351" y="1217298"/>
                </a:cubicBezTo>
                <a:lnTo>
                  <a:pt x="152162" y="1217298"/>
                </a:lnTo>
                <a:cubicBezTo>
                  <a:pt x="68125" y="1217298"/>
                  <a:pt x="0" y="1149173"/>
                  <a:pt x="0" y="1065136"/>
                </a:cubicBezTo>
                <a:lnTo>
                  <a:pt x="0" y="38041"/>
                </a:lnTo>
                <a:cubicBezTo>
                  <a:pt x="0" y="17045"/>
                  <a:pt x="17045" y="0"/>
                  <a:pt x="3804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652" dist="9510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6" name="Shape 24"/>
          <p:cNvSpPr/>
          <p:nvPr/>
        </p:nvSpPr>
        <p:spPr>
          <a:xfrm>
            <a:off x="6170992" y="4547246"/>
            <a:ext cx="5639513" cy="38041"/>
          </a:xfrm>
          <a:custGeom>
            <a:avLst/>
            <a:gdLst/>
            <a:ahLst/>
            <a:cxnLst/>
            <a:rect l="l" t="t" r="r" b="b"/>
            <a:pathLst>
              <a:path w="5639513" h="38041">
                <a:moveTo>
                  <a:pt x="38041" y="0"/>
                </a:moveTo>
                <a:lnTo>
                  <a:pt x="5601473" y="0"/>
                </a:lnTo>
                <a:cubicBezTo>
                  <a:pt x="5622482" y="0"/>
                  <a:pt x="5639513" y="17031"/>
                  <a:pt x="5639513" y="38041"/>
                </a:cubicBezTo>
                <a:lnTo>
                  <a:pt x="5639513" y="38041"/>
                </a:lnTo>
                <a:lnTo>
                  <a:pt x="0" y="38041"/>
                </a:lnTo>
                <a:lnTo>
                  <a:pt x="0" y="38041"/>
                </a:lnTo>
                <a:cubicBezTo>
                  <a:pt x="0" y="17045"/>
                  <a:pt x="17045" y="0"/>
                  <a:pt x="38041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7" name="Shape 25"/>
          <p:cNvSpPr/>
          <p:nvPr/>
        </p:nvSpPr>
        <p:spPr>
          <a:xfrm>
            <a:off x="6361194" y="4756469"/>
            <a:ext cx="456487" cy="456487"/>
          </a:xfrm>
          <a:custGeom>
            <a:avLst/>
            <a:gdLst/>
            <a:ahLst/>
            <a:cxnLst/>
            <a:rect l="l" t="t" r="r" b="b"/>
            <a:pathLst>
              <a:path w="456487" h="456487">
                <a:moveTo>
                  <a:pt x="228243" y="0"/>
                </a:moveTo>
                <a:lnTo>
                  <a:pt x="228243" y="0"/>
                </a:lnTo>
                <a:cubicBezTo>
                  <a:pt x="354214" y="0"/>
                  <a:pt x="456487" y="102272"/>
                  <a:pt x="456487" y="228243"/>
                </a:cubicBezTo>
                <a:lnTo>
                  <a:pt x="456487" y="228243"/>
                </a:lnTo>
                <a:cubicBezTo>
                  <a:pt x="456487" y="354214"/>
                  <a:pt x="354214" y="456487"/>
                  <a:pt x="228243" y="456487"/>
                </a:cubicBezTo>
                <a:lnTo>
                  <a:pt x="228243" y="456487"/>
                </a:lnTo>
                <a:cubicBezTo>
                  <a:pt x="102272" y="456487"/>
                  <a:pt x="0" y="354214"/>
                  <a:pt x="0" y="228243"/>
                </a:cubicBezTo>
                <a:lnTo>
                  <a:pt x="0" y="228243"/>
                </a:lnTo>
                <a:cubicBezTo>
                  <a:pt x="0" y="102272"/>
                  <a:pt x="102272" y="0"/>
                  <a:pt x="228243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8" name="Text 26"/>
          <p:cNvSpPr/>
          <p:nvPr/>
        </p:nvSpPr>
        <p:spPr>
          <a:xfrm>
            <a:off x="6313644" y="4756469"/>
            <a:ext cx="551588" cy="456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9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931803" y="4851570"/>
            <a:ext cx="1150727" cy="2662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8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Usage Adapté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61194" y="5327077"/>
            <a:ext cx="5335189" cy="2472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8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Choisir le </a:t>
            </a:r>
            <a:r>
              <a:rPr lang="en-US" sz="1198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bon modèle pour le bon usage</a:t>
            </a:r>
            <a:r>
              <a:rPr lang="en-US" sz="1198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sans surdimensionner les besoins.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89916" y="5888176"/>
            <a:ext cx="3689934" cy="779832"/>
          </a:xfrm>
          <a:custGeom>
            <a:avLst/>
            <a:gdLst/>
            <a:ahLst/>
            <a:cxnLst/>
            <a:rect l="l" t="t" r="r" b="b"/>
            <a:pathLst>
              <a:path w="3689934" h="779832">
                <a:moveTo>
                  <a:pt x="114121" y="0"/>
                </a:moveTo>
                <a:lnTo>
                  <a:pt x="3575814" y="0"/>
                </a:lnTo>
                <a:cubicBezTo>
                  <a:pt x="3638841" y="0"/>
                  <a:pt x="3689934" y="51094"/>
                  <a:pt x="3689934" y="114121"/>
                </a:cubicBezTo>
                <a:lnTo>
                  <a:pt x="3689934" y="665711"/>
                </a:lnTo>
                <a:cubicBezTo>
                  <a:pt x="3689934" y="728738"/>
                  <a:pt x="3638841" y="779832"/>
                  <a:pt x="3575814" y="779832"/>
                </a:cubicBezTo>
                <a:lnTo>
                  <a:pt x="114121" y="779832"/>
                </a:lnTo>
                <a:cubicBezTo>
                  <a:pt x="51094" y="779832"/>
                  <a:pt x="0" y="728738"/>
                  <a:pt x="0" y="665711"/>
                </a:cubicBezTo>
                <a:lnTo>
                  <a:pt x="0" y="114121"/>
                </a:lnTo>
                <a:cubicBezTo>
                  <a:pt x="0" y="51094"/>
                  <a:pt x="51094" y="0"/>
                  <a:pt x="114121" y="0"/>
                </a:cubicBezTo>
                <a:close/>
              </a:path>
            </a:pathLst>
          </a:custGeom>
          <a:solidFill>
            <a:srgbClr val="2D5A3D">
              <a:alpha val="10196"/>
            </a:srgbClr>
          </a:solidFill>
          <a:ln w="25400">
            <a:solidFill>
              <a:srgbClr val="2D5A3D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32" name="Shape 30"/>
          <p:cNvSpPr/>
          <p:nvPr/>
        </p:nvSpPr>
        <p:spPr>
          <a:xfrm>
            <a:off x="2120365" y="6011807"/>
            <a:ext cx="228243" cy="228243"/>
          </a:xfrm>
          <a:custGeom>
            <a:avLst/>
            <a:gdLst/>
            <a:ahLst/>
            <a:cxnLst/>
            <a:rect l="l" t="t" r="r" b="b"/>
            <a:pathLst>
              <a:path w="228243" h="228243">
                <a:moveTo>
                  <a:pt x="211883" y="45"/>
                </a:moveTo>
                <a:cubicBezTo>
                  <a:pt x="216296" y="-312"/>
                  <a:pt x="220620" y="1382"/>
                  <a:pt x="223741" y="4502"/>
                </a:cubicBezTo>
                <a:cubicBezTo>
                  <a:pt x="226861" y="7623"/>
                  <a:pt x="228555" y="11947"/>
                  <a:pt x="228199" y="16360"/>
                </a:cubicBezTo>
                <a:cubicBezTo>
                  <a:pt x="226416" y="38338"/>
                  <a:pt x="220442" y="72619"/>
                  <a:pt x="207559" y="105384"/>
                </a:cubicBezTo>
                <a:cubicBezTo>
                  <a:pt x="206756" y="107390"/>
                  <a:pt x="205107" y="108906"/>
                  <a:pt x="203012" y="109530"/>
                </a:cubicBezTo>
                <a:lnTo>
                  <a:pt x="166948" y="120363"/>
                </a:lnTo>
                <a:cubicBezTo>
                  <a:pt x="165209" y="120898"/>
                  <a:pt x="164050" y="122458"/>
                  <a:pt x="164050" y="124286"/>
                </a:cubicBezTo>
                <a:cubicBezTo>
                  <a:pt x="164050" y="126559"/>
                  <a:pt x="165878" y="128387"/>
                  <a:pt x="168151" y="128387"/>
                </a:cubicBezTo>
                <a:lnTo>
                  <a:pt x="185359" y="128387"/>
                </a:lnTo>
                <a:cubicBezTo>
                  <a:pt x="190708" y="128387"/>
                  <a:pt x="194141" y="134093"/>
                  <a:pt x="191377" y="138685"/>
                </a:cubicBezTo>
                <a:cubicBezTo>
                  <a:pt x="189594" y="141671"/>
                  <a:pt x="187677" y="144569"/>
                  <a:pt x="185715" y="147422"/>
                </a:cubicBezTo>
                <a:cubicBezTo>
                  <a:pt x="184824" y="148715"/>
                  <a:pt x="183486" y="149651"/>
                  <a:pt x="181971" y="150141"/>
                </a:cubicBezTo>
                <a:lnTo>
                  <a:pt x="138417" y="163158"/>
                </a:lnTo>
                <a:cubicBezTo>
                  <a:pt x="136679" y="163693"/>
                  <a:pt x="135520" y="165254"/>
                  <a:pt x="135520" y="167081"/>
                </a:cubicBezTo>
                <a:cubicBezTo>
                  <a:pt x="135520" y="169355"/>
                  <a:pt x="137347" y="171183"/>
                  <a:pt x="139621" y="171183"/>
                </a:cubicBezTo>
                <a:lnTo>
                  <a:pt x="146753" y="171183"/>
                </a:lnTo>
                <a:cubicBezTo>
                  <a:pt x="153262" y="171183"/>
                  <a:pt x="156115" y="178939"/>
                  <a:pt x="150676" y="182506"/>
                </a:cubicBezTo>
                <a:cubicBezTo>
                  <a:pt x="120363" y="202566"/>
                  <a:pt x="89291" y="201808"/>
                  <a:pt x="69365" y="196459"/>
                </a:cubicBezTo>
                <a:cubicBezTo>
                  <a:pt x="63703" y="194943"/>
                  <a:pt x="58666" y="192045"/>
                  <a:pt x="54029" y="188479"/>
                </a:cubicBezTo>
                <a:lnTo>
                  <a:pt x="21398" y="221111"/>
                </a:lnTo>
                <a:cubicBezTo>
                  <a:pt x="17475" y="225034"/>
                  <a:pt x="11056" y="225034"/>
                  <a:pt x="7133" y="221111"/>
                </a:cubicBezTo>
                <a:cubicBezTo>
                  <a:pt x="3210" y="217188"/>
                  <a:pt x="3210" y="210768"/>
                  <a:pt x="7133" y="206846"/>
                </a:cubicBezTo>
                <a:lnTo>
                  <a:pt x="42796" y="171183"/>
                </a:lnTo>
                <a:lnTo>
                  <a:pt x="43019" y="171405"/>
                </a:lnTo>
                <a:cubicBezTo>
                  <a:pt x="43331" y="170826"/>
                  <a:pt x="43732" y="170291"/>
                  <a:pt x="44222" y="169801"/>
                </a:cubicBezTo>
                <a:lnTo>
                  <a:pt x="114122" y="99856"/>
                </a:lnTo>
                <a:cubicBezTo>
                  <a:pt x="118045" y="95934"/>
                  <a:pt x="118045" y="89514"/>
                  <a:pt x="114122" y="85591"/>
                </a:cubicBezTo>
                <a:cubicBezTo>
                  <a:pt x="110199" y="81668"/>
                  <a:pt x="103779" y="81668"/>
                  <a:pt x="99856" y="85591"/>
                </a:cubicBezTo>
                <a:lnTo>
                  <a:pt x="39987" y="145416"/>
                </a:lnTo>
                <a:cubicBezTo>
                  <a:pt x="36020" y="149384"/>
                  <a:pt x="29288" y="147377"/>
                  <a:pt x="28842" y="141761"/>
                </a:cubicBezTo>
                <a:cubicBezTo>
                  <a:pt x="26926" y="118045"/>
                  <a:pt x="32988" y="86884"/>
                  <a:pt x="61207" y="58666"/>
                </a:cubicBezTo>
                <a:cubicBezTo>
                  <a:pt x="101818" y="18054"/>
                  <a:pt x="174526" y="3076"/>
                  <a:pt x="211838" y="45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3" name="Text 31"/>
          <p:cNvSpPr/>
          <p:nvPr/>
        </p:nvSpPr>
        <p:spPr>
          <a:xfrm>
            <a:off x="475507" y="6316132"/>
            <a:ext cx="3518752" cy="228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98" b="1" dirty="0">
                <a:solidFill>
                  <a:srgbClr val="2D5A3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Légèreté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250240" y="5888176"/>
            <a:ext cx="3689934" cy="779832"/>
          </a:xfrm>
          <a:custGeom>
            <a:avLst/>
            <a:gdLst/>
            <a:ahLst/>
            <a:cxnLst/>
            <a:rect l="l" t="t" r="r" b="b"/>
            <a:pathLst>
              <a:path w="3689934" h="779832">
                <a:moveTo>
                  <a:pt x="114121" y="0"/>
                </a:moveTo>
                <a:lnTo>
                  <a:pt x="3575814" y="0"/>
                </a:lnTo>
                <a:cubicBezTo>
                  <a:pt x="3638841" y="0"/>
                  <a:pt x="3689934" y="51094"/>
                  <a:pt x="3689934" y="114121"/>
                </a:cubicBezTo>
                <a:lnTo>
                  <a:pt x="3689934" y="665711"/>
                </a:lnTo>
                <a:cubicBezTo>
                  <a:pt x="3689934" y="728738"/>
                  <a:pt x="3638841" y="779832"/>
                  <a:pt x="3575814" y="779832"/>
                </a:cubicBezTo>
                <a:lnTo>
                  <a:pt x="114121" y="779832"/>
                </a:lnTo>
                <a:cubicBezTo>
                  <a:pt x="51094" y="779832"/>
                  <a:pt x="0" y="728738"/>
                  <a:pt x="0" y="665711"/>
                </a:cubicBezTo>
                <a:lnTo>
                  <a:pt x="0" y="114121"/>
                </a:lnTo>
                <a:cubicBezTo>
                  <a:pt x="0" y="51094"/>
                  <a:pt x="51094" y="0"/>
                  <a:pt x="114121" y="0"/>
                </a:cubicBezTo>
                <a:close/>
              </a:path>
            </a:pathLst>
          </a:custGeom>
          <a:solidFill>
            <a:srgbClr val="7BA391">
              <a:alpha val="10196"/>
            </a:srgbClr>
          </a:solidFill>
          <a:ln w="25400">
            <a:solidFill>
              <a:srgbClr val="7BA391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35" name="Shape 33"/>
          <p:cNvSpPr/>
          <p:nvPr/>
        </p:nvSpPr>
        <p:spPr>
          <a:xfrm>
            <a:off x="5980690" y="6011807"/>
            <a:ext cx="228243" cy="228243"/>
          </a:xfrm>
          <a:custGeom>
            <a:avLst/>
            <a:gdLst/>
            <a:ahLst/>
            <a:cxnLst/>
            <a:rect l="l" t="t" r="r" b="b"/>
            <a:pathLst>
              <a:path w="228243" h="228243">
                <a:moveTo>
                  <a:pt x="0" y="114122"/>
                </a:moveTo>
                <a:cubicBezTo>
                  <a:pt x="0" y="51136"/>
                  <a:pt x="51136" y="0"/>
                  <a:pt x="114122" y="0"/>
                </a:cubicBezTo>
                <a:cubicBezTo>
                  <a:pt x="177107" y="0"/>
                  <a:pt x="228243" y="51136"/>
                  <a:pt x="228243" y="114122"/>
                </a:cubicBezTo>
                <a:cubicBezTo>
                  <a:pt x="228243" y="177107"/>
                  <a:pt x="177107" y="228243"/>
                  <a:pt x="114122" y="228243"/>
                </a:cubicBezTo>
                <a:cubicBezTo>
                  <a:pt x="51136" y="228243"/>
                  <a:pt x="0" y="177107"/>
                  <a:pt x="0" y="114122"/>
                </a:cubicBezTo>
                <a:close/>
                <a:moveTo>
                  <a:pt x="128387" y="42796"/>
                </a:moveTo>
                <a:cubicBezTo>
                  <a:pt x="128387" y="34922"/>
                  <a:pt x="121995" y="28530"/>
                  <a:pt x="114122" y="28530"/>
                </a:cubicBezTo>
                <a:cubicBezTo>
                  <a:pt x="106249" y="28530"/>
                  <a:pt x="99856" y="34922"/>
                  <a:pt x="99856" y="42796"/>
                </a:cubicBezTo>
                <a:cubicBezTo>
                  <a:pt x="99856" y="50669"/>
                  <a:pt x="106249" y="57061"/>
                  <a:pt x="114122" y="57061"/>
                </a:cubicBezTo>
                <a:cubicBezTo>
                  <a:pt x="121995" y="57061"/>
                  <a:pt x="128387" y="50669"/>
                  <a:pt x="128387" y="42796"/>
                </a:cubicBezTo>
                <a:close/>
                <a:moveTo>
                  <a:pt x="114122" y="185448"/>
                </a:moveTo>
                <a:cubicBezTo>
                  <a:pt x="129858" y="185448"/>
                  <a:pt x="142652" y="172654"/>
                  <a:pt x="142652" y="156917"/>
                </a:cubicBezTo>
                <a:cubicBezTo>
                  <a:pt x="142652" y="149696"/>
                  <a:pt x="139977" y="143053"/>
                  <a:pt x="135520" y="138060"/>
                </a:cubicBezTo>
                <a:lnTo>
                  <a:pt x="166502" y="76141"/>
                </a:lnTo>
                <a:cubicBezTo>
                  <a:pt x="169132" y="70836"/>
                  <a:pt x="166992" y="64416"/>
                  <a:pt x="161732" y="61786"/>
                </a:cubicBezTo>
                <a:cubicBezTo>
                  <a:pt x="156472" y="59156"/>
                  <a:pt x="150008" y="61296"/>
                  <a:pt x="147377" y="66556"/>
                </a:cubicBezTo>
                <a:lnTo>
                  <a:pt x="116395" y="128476"/>
                </a:lnTo>
                <a:cubicBezTo>
                  <a:pt x="115637" y="128431"/>
                  <a:pt x="114880" y="128387"/>
                  <a:pt x="114122" y="128387"/>
                </a:cubicBezTo>
                <a:cubicBezTo>
                  <a:pt x="98385" y="128387"/>
                  <a:pt x="85591" y="141181"/>
                  <a:pt x="85591" y="156917"/>
                </a:cubicBezTo>
                <a:cubicBezTo>
                  <a:pt x="85591" y="172654"/>
                  <a:pt x="98385" y="185448"/>
                  <a:pt x="114122" y="185448"/>
                </a:cubicBezTo>
                <a:close/>
                <a:moveTo>
                  <a:pt x="78459" y="64193"/>
                </a:moveTo>
                <a:cubicBezTo>
                  <a:pt x="78459" y="56320"/>
                  <a:pt x="72067" y="49928"/>
                  <a:pt x="64193" y="49928"/>
                </a:cubicBezTo>
                <a:cubicBezTo>
                  <a:pt x="56320" y="49928"/>
                  <a:pt x="49928" y="56320"/>
                  <a:pt x="49928" y="64193"/>
                </a:cubicBezTo>
                <a:cubicBezTo>
                  <a:pt x="49928" y="72067"/>
                  <a:pt x="56320" y="78459"/>
                  <a:pt x="64193" y="78459"/>
                </a:cubicBezTo>
                <a:cubicBezTo>
                  <a:pt x="72067" y="78459"/>
                  <a:pt x="78459" y="72067"/>
                  <a:pt x="78459" y="64193"/>
                </a:cubicBezTo>
                <a:close/>
                <a:moveTo>
                  <a:pt x="42796" y="128387"/>
                </a:moveTo>
                <a:cubicBezTo>
                  <a:pt x="50669" y="128387"/>
                  <a:pt x="57061" y="121995"/>
                  <a:pt x="57061" y="114122"/>
                </a:cubicBezTo>
                <a:cubicBezTo>
                  <a:pt x="57061" y="106249"/>
                  <a:pt x="50669" y="99856"/>
                  <a:pt x="42796" y="99856"/>
                </a:cubicBezTo>
                <a:cubicBezTo>
                  <a:pt x="34922" y="99856"/>
                  <a:pt x="28530" y="106249"/>
                  <a:pt x="28530" y="114122"/>
                </a:cubicBezTo>
                <a:cubicBezTo>
                  <a:pt x="28530" y="121995"/>
                  <a:pt x="34922" y="128387"/>
                  <a:pt x="42796" y="128387"/>
                </a:cubicBezTo>
                <a:close/>
                <a:moveTo>
                  <a:pt x="199713" y="114122"/>
                </a:moveTo>
                <a:cubicBezTo>
                  <a:pt x="199713" y="106249"/>
                  <a:pt x="193321" y="99856"/>
                  <a:pt x="185448" y="99856"/>
                </a:cubicBezTo>
                <a:cubicBezTo>
                  <a:pt x="177575" y="99856"/>
                  <a:pt x="171183" y="106249"/>
                  <a:pt x="171183" y="114122"/>
                </a:cubicBezTo>
                <a:cubicBezTo>
                  <a:pt x="171183" y="121995"/>
                  <a:pt x="177575" y="128387"/>
                  <a:pt x="185448" y="128387"/>
                </a:cubicBezTo>
                <a:cubicBezTo>
                  <a:pt x="193321" y="128387"/>
                  <a:pt x="199713" y="121995"/>
                  <a:pt x="199713" y="114122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6" name="Text 34"/>
          <p:cNvSpPr/>
          <p:nvPr/>
        </p:nvSpPr>
        <p:spPr>
          <a:xfrm>
            <a:off x="4335832" y="6316132"/>
            <a:ext cx="3518752" cy="228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98" b="1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Efficacité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110664" y="5888176"/>
            <a:ext cx="3689934" cy="779832"/>
          </a:xfrm>
          <a:custGeom>
            <a:avLst/>
            <a:gdLst/>
            <a:ahLst/>
            <a:cxnLst/>
            <a:rect l="l" t="t" r="r" b="b"/>
            <a:pathLst>
              <a:path w="3689934" h="779832">
                <a:moveTo>
                  <a:pt x="114121" y="0"/>
                </a:moveTo>
                <a:lnTo>
                  <a:pt x="3575814" y="0"/>
                </a:lnTo>
                <a:cubicBezTo>
                  <a:pt x="3638841" y="0"/>
                  <a:pt x="3689934" y="51094"/>
                  <a:pt x="3689934" y="114121"/>
                </a:cubicBezTo>
                <a:lnTo>
                  <a:pt x="3689934" y="665711"/>
                </a:lnTo>
                <a:cubicBezTo>
                  <a:pt x="3689934" y="728738"/>
                  <a:pt x="3638841" y="779832"/>
                  <a:pt x="3575814" y="779832"/>
                </a:cubicBezTo>
                <a:lnTo>
                  <a:pt x="114121" y="779832"/>
                </a:lnTo>
                <a:cubicBezTo>
                  <a:pt x="51094" y="779832"/>
                  <a:pt x="0" y="728738"/>
                  <a:pt x="0" y="665711"/>
                </a:cubicBezTo>
                <a:lnTo>
                  <a:pt x="0" y="114121"/>
                </a:lnTo>
                <a:cubicBezTo>
                  <a:pt x="0" y="51094"/>
                  <a:pt x="51094" y="0"/>
                  <a:pt x="114121" y="0"/>
                </a:cubicBezTo>
                <a:close/>
              </a:path>
            </a:pathLst>
          </a:custGeom>
          <a:solidFill>
            <a:srgbClr val="E8A838">
              <a:alpha val="10196"/>
            </a:srgbClr>
          </a:solidFill>
          <a:ln w="25400">
            <a:solidFill>
              <a:srgbClr val="E8A83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38" name="Shape 36"/>
          <p:cNvSpPr/>
          <p:nvPr/>
        </p:nvSpPr>
        <p:spPr>
          <a:xfrm>
            <a:off x="9812583" y="6011807"/>
            <a:ext cx="285304" cy="228243"/>
          </a:xfrm>
          <a:custGeom>
            <a:avLst/>
            <a:gdLst/>
            <a:ahLst/>
            <a:cxnLst/>
            <a:rect l="l" t="t" r="r" b="b"/>
            <a:pathLst>
              <a:path w="285304" h="228243">
                <a:moveTo>
                  <a:pt x="171183" y="14265"/>
                </a:moveTo>
                <a:lnTo>
                  <a:pt x="228243" y="14265"/>
                </a:lnTo>
                <a:cubicBezTo>
                  <a:pt x="236134" y="14265"/>
                  <a:pt x="242509" y="20640"/>
                  <a:pt x="242509" y="28530"/>
                </a:cubicBezTo>
                <a:cubicBezTo>
                  <a:pt x="242509" y="36421"/>
                  <a:pt x="236134" y="42796"/>
                  <a:pt x="228243" y="42796"/>
                </a:cubicBezTo>
                <a:lnTo>
                  <a:pt x="177602" y="42796"/>
                </a:lnTo>
                <a:cubicBezTo>
                  <a:pt x="175284" y="54297"/>
                  <a:pt x="167393" y="63792"/>
                  <a:pt x="156917" y="68339"/>
                </a:cubicBezTo>
                <a:lnTo>
                  <a:pt x="156917" y="199713"/>
                </a:lnTo>
                <a:lnTo>
                  <a:pt x="228243" y="199713"/>
                </a:lnTo>
                <a:cubicBezTo>
                  <a:pt x="236134" y="199713"/>
                  <a:pt x="242509" y="206088"/>
                  <a:pt x="242509" y="213978"/>
                </a:cubicBezTo>
                <a:cubicBezTo>
                  <a:pt x="242509" y="221869"/>
                  <a:pt x="236134" y="228243"/>
                  <a:pt x="228243" y="228243"/>
                </a:cubicBezTo>
                <a:lnTo>
                  <a:pt x="57061" y="228243"/>
                </a:lnTo>
                <a:cubicBezTo>
                  <a:pt x="49170" y="228243"/>
                  <a:pt x="42796" y="221869"/>
                  <a:pt x="42796" y="213978"/>
                </a:cubicBezTo>
                <a:cubicBezTo>
                  <a:pt x="42796" y="206088"/>
                  <a:pt x="49170" y="199713"/>
                  <a:pt x="57061" y="199713"/>
                </a:cubicBezTo>
                <a:lnTo>
                  <a:pt x="128387" y="199713"/>
                </a:lnTo>
                <a:lnTo>
                  <a:pt x="128387" y="68339"/>
                </a:lnTo>
                <a:cubicBezTo>
                  <a:pt x="117911" y="63748"/>
                  <a:pt x="110020" y="54252"/>
                  <a:pt x="107702" y="42796"/>
                </a:cubicBezTo>
                <a:lnTo>
                  <a:pt x="57061" y="42796"/>
                </a:lnTo>
                <a:cubicBezTo>
                  <a:pt x="49170" y="42796"/>
                  <a:pt x="42796" y="36421"/>
                  <a:pt x="42796" y="28530"/>
                </a:cubicBezTo>
                <a:cubicBezTo>
                  <a:pt x="42796" y="20640"/>
                  <a:pt x="49170" y="14265"/>
                  <a:pt x="57061" y="14265"/>
                </a:cubicBezTo>
                <a:lnTo>
                  <a:pt x="114122" y="14265"/>
                </a:lnTo>
                <a:cubicBezTo>
                  <a:pt x="120630" y="5617"/>
                  <a:pt x="130972" y="0"/>
                  <a:pt x="142652" y="0"/>
                </a:cubicBezTo>
                <a:cubicBezTo>
                  <a:pt x="154332" y="0"/>
                  <a:pt x="164674" y="5617"/>
                  <a:pt x="171183" y="14265"/>
                </a:cubicBezTo>
                <a:close/>
                <a:moveTo>
                  <a:pt x="195968" y="142652"/>
                </a:moveTo>
                <a:lnTo>
                  <a:pt x="260518" y="142652"/>
                </a:lnTo>
                <a:lnTo>
                  <a:pt x="228243" y="87285"/>
                </a:lnTo>
                <a:lnTo>
                  <a:pt x="195968" y="142652"/>
                </a:lnTo>
                <a:close/>
                <a:moveTo>
                  <a:pt x="228243" y="185448"/>
                </a:moveTo>
                <a:cubicBezTo>
                  <a:pt x="200203" y="185448"/>
                  <a:pt x="176889" y="170291"/>
                  <a:pt x="172074" y="150275"/>
                </a:cubicBezTo>
                <a:cubicBezTo>
                  <a:pt x="170915" y="145371"/>
                  <a:pt x="172520" y="140334"/>
                  <a:pt x="175061" y="135965"/>
                </a:cubicBezTo>
                <a:lnTo>
                  <a:pt x="217500" y="63213"/>
                </a:lnTo>
                <a:cubicBezTo>
                  <a:pt x="219729" y="59379"/>
                  <a:pt x="223830" y="57061"/>
                  <a:pt x="228243" y="57061"/>
                </a:cubicBezTo>
                <a:cubicBezTo>
                  <a:pt x="232657" y="57061"/>
                  <a:pt x="236758" y="59424"/>
                  <a:pt x="238987" y="63213"/>
                </a:cubicBezTo>
                <a:lnTo>
                  <a:pt x="281426" y="135965"/>
                </a:lnTo>
                <a:cubicBezTo>
                  <a:pt x="283967" y="140334"/>
                  <a:pt x="285572" y="145371"/>
                  <a:pt x="284413" y="150275"/>
                </a:cubicBezTo>
                <a:cubicBezTo>
                  <a:pt x="279598" y="170246"/>
                  <a:pt x="256283" y="185448"/>
                  <a:pt x="228243" y="185448"/>
                </a:cubicBezTo>
                <a:close/>
                <a:moveTo>
                  <a:pt x="56526" y="87285"/>
                </a:moveTo>
                <a:lnTo>
                  <a:pt x="24251" y="142652"/>
                </a:lnTo>
                <a:lnTo>
                  <a:pt x="88846" y="142652"/>
                </a:lnTo>
                <a:lnTo>
                  <a:pt x="56526" y="87285"/>
                </a:lnTo>
                <a:close/>
                <a:moveTo>
                  <a:pt x="401" y="150275"/>
                </a:moveTo>
                <a:cubicBezTo>
                  <a:pt x="-758" y="145371"/>
                  <a:pt x="847" y="140334"/>
                  <a:pt x="3388" y="135965"/>
                </a:cubicBezTo>
                <a:lnTo>
                  <a:pt x="45827" y="63213"/>
                </a:lnTo>
                <a:cubicBezTo>
                  <a:pt x="48056" y="59379"/>
                  <a:pt x="52157" y="57061"/>
                  <a:pt x="56570" y="57061"/>
                </a:cubicBezTo>
                <a:cubicBezTo>
                  <a:pt x="60984" y="57061"/>
                  <a:pt x="65085" y="59424"/>
                  <a:pt x="67314" y="63213"/>
                </a:cubicBezTo>
                <a:lnTo>
                  <a:pt x="109753" y="135965"/>
                </a:lnTo>
                <a:cubicBezTo>
                  <a:pt x="112294" y="140334"/>
                  <a:pt x="113899" y="145371"/>
                  <a:pt x="112740" y="150275"/>
                </a:cubicBezTo>
                <a:cubicBezTo>
                  <a:pt x="107925" y="170246"/>
                  <a:pt x="84611" y="185448"/>
                  <a:pt x="56570" y="185448"/>
                </a:cubicBezTo>
                <a:cubicBezTo>
                  <a:pt x="28530" y="185448"/>
                  <a:pt x="5216" y="170291"/>
                  <a:pt x="401" y="150275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9" name="Text 37"/>
          <p:cNvSpPr/>
          <p:nvPr/>
        </p:nvSpPr>
        <p:spPr>
          <a:xfrm>
            <a:off x="8196255" y="6316132"/>
            <a:ext cx="3518752" cy="228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98" b="1" dirty="0">
                <a:solidFill>
                  <a:srgbClr val="E8A8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TECHNIQUES CLÉS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Les Techniques de l'IA Frugale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28725"/>
            <a:ext cx="1066800" cy="57150"/>
          </a:xfrm>
          <a:custGeom>
            <a:avLst/>
            <a:gdLst/>
            <a:ahLst/>
            <a:cxnLst/>
            <a:rect l="l" t="t" r="r" b="b"/>
            <a:pathLst>
              <a:path w="1066800" h="57150">
                <a:moveTo>
                  <a:pt x="0" y="0"/>
                </a:moveTo>
                <a:lnTo>
                  <a:pt x="1066800" y="0"/>
                </a:lnTo>
                <a:lnTo>
                  <a:pt x="1066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381000" y="1457325"/>
            <a:ext cx="3705225" cy="4105275"/>
          </a:xfrm>
          <a:custGeom>
            <a:avLst/>
            <a:gdLst/>
            <a:ahLst/>
            <a:cxnLst/>
            <a:rect l="l" t="t" r="r" b="b"/>
            <a:pathLst>
              <a:path w="3705225" h="410527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952879"/>
                </a:lnTo>
                <a:cubicBezTo>
                  <a:pt x="3705225" y="4037045"/>
                  <a:pt x="3636995" y="4105275"/>
                  <a:pt x="3552829" y="4105275"/>
                </a:cubicBezTo>
                <a:lnTo>
                  <a:pt x="152396" y="4105275"/>
                </a:lnTo>
                <a:cubicBezTo>
                  <a:pt x="68230" y="4105275"/>
                  <a:pt x="0" y="4037045"/>
                  <a:pt x="0" y="395287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381000" y="1457325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5"/>
          <p:cNvSpPr/>
          <p:nvPr/>
        </p:nvSpPr>
        <p:spPr>
          <a:xfrm>
            <a:off x="1930400" y="16668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Shape 6"/>
          <p:cNvSpPr/>
          <p:nvPr/>
        </p:nvSpPr>
        <p:spPr>
          <a:xfrm>
            <a:off x="2120900" y="18573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96230" y="3125"/>
                </a:moveTo>
                <a:cubicBezTo>
                  <a:pt x="200427" y="-1072"/>
                  <a:pt x="207213" y="-1072"/>
                  <a:pt x="211366" y="3125"/>
                </a:cubicBezTo>
                <a:lnTo>
                  <a:pt x="225653" y="17413"/>
                </a:lnTo>
                <a:cubicBezTo>
                  <a:pt x="229850" y="21610"/>
                  <a:pt x="229850" y="28396"/>
                  <a:pt x="225653" y="32549"/>
                </a:cubicBezTo>
                <a:lnTo>
                  <a:pt x="186809" y="71393"/>
                </a:lnTo>
                <a:lnTo>
                  <a:pt x="204222" y="88806"/>
                </a:lnTo>
                <a:cubicBezTo>
                  <a:pt x="207303" y="91886"/>
                  <a:pt x="208196" y="96485"/>
                  <a:pt x="206544" y="100504"/>
                </a:cubicBezTo>
                <a:cubicBezTo>
                  <a:pt x="204892" y="104522"/>
                  <a:pt x="201007" y="107156"/>
                  <a:pt x="196676" y="107156"/>
                </a:cubicBezTo>
                <a:lnTo>
                  <a:pt x="132383" y="107156"/>
                </a:lnTo>
                <a:cubicBezTo>
                  <a:pt x="126444" y="107156"/>
                  <a:pt x="121667" y="102379"/>
                  <a:pt x="121667" y="96441"/>
                </a:cubicBezTo>
                <a:lnTo>
                  <a:pt x="121667" y="32147"/>
                </a:lnTo>
                <a:cubicBezTo>
                  <a:pt x="121667" y="27816"/>
                  <a:pt x="124257" y="23887"/>
                  <a:pt x="128275" y="22235"/>
                </a:cubicBezTo>
                <a:cubicBezTo>
                  <a:pt x="132293" y="20583"/>
                  <a:pt x="136892" y="21476"/>
                  <a:pt x="139973" y="24557"/>
                </a:cubicBezTo>
                <a:lnTo>
                  <a:pt x="157386" y="41970"/>
                </a:lnTo>
                <a:lnTo>
                  <a:pt x="196230" y="3125"/>
                </a:lnTo>
                <a:close/>
                <a:moveTo>
                  <a:pt x="32370" y="121444"/>
                </a:moveTo>
                <a:lnTo>
                  <a:pt x="96664" y="121444"/>
                </a:lnTo>
                <a:cubicBezTo>
                  <a:pt x="102602" y="121444"/>
                  <a:pt x="107379" y="126221"/>
                  <a:pt x="107379" y="132159"/>
                </a:cubicBezTo>
                <a:lnTo>
                  <a:pt x="107379" y="196453"/>
                </a:lnTo>
                <a:cubicBezTo>
                  <a:pt x="107379" y="200784"/>
                  <a:pt x="104790" y="204713"/>
                  <a:pt x="100772" y="206365"/>
                </a:cubicBezTo>
                <a:cubicBezTo>
                  <a:pt x="96753" y="208017"/>
                  <a:pt x="92154" y="207124"/>
                  <a:pt x="89074" y="204043"/>
                </a:cubicBezTo>
                <a:lnTo>
                  <a:pt x="71661" y="186630"/>
                </a:lnTo>
                <a:lnTo>
                  <a:pt x="32817" y="225475"/>
                </a:lnTo>
                <a:cubicBezTo>
                  <a:pt x="28620" y="229672"/>
                  <a:pt x="21833" y="229672"/>
                  <a:pt x="17681" y="225475"/>
                </a:cubicBezTo>
                <a:lnTo>
                  <a:pt x="3393" y="211187"/>
                </a:lnTo>
                <a:cubicBezTo>
                  <a:pt x="-804" y="206990"/>
                  <a:pt x="-804" y="200204"/>
                  <a:pt x="3393" y="196051"/>
                </a:cubicBezTo>
                <a:lnTo>
                  <a:pt x="42237" y="157207"/>
                </a:lnTo>
                <a:lnTo>
                  <a:pt x="24825" y="139794"/>
                </a:lnTo>
                <a:cubicBezTo>
                  <a:pt x="21744" y="136714"/>
                  <a:pt x="20851" y="132115"/>
                  <a:pt x="22503" y="128096"/>
                </a:cubicBezTo>
                <a:cubicBezTo>
                  <a:pt x="24155" y="124078"/>
                  <a:pt x="28039" y="121444"/>
                  <a:pt x="32370" y="12144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Text 7"/>
          <p:cNvSpPr/>
          <p:nvPr/>
        </p:nvSpPr>
        <p:spPr>
          <a:xfrm>
            <a:off x="523875" y="2390775"/>
            <a:ext cx="3419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 Quantification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682055" y="2733675"/>
            <a:ext cx="1104900" cy="266700"/>
          </a:xfrm>
          <a:custGeom>
            <a:avLst/>
            <a:gdLst/>
            <a:ahLst/>
            <a:cxnLst/>
            <a:rect l="l" t="t" r="r" b="b"/>
            <a:pathLst>
              <a:path w="1104900" h="266700">
                <a:moveTo>
                  <a:pt x="133350" y="0"/>
                </a:moveTo>
                <a:lnTo>
                  <a:pt x="971550" y="0"/>
                </a:lnTo>
                <a:cubicBezTo>
                  <a:pt x="1045148" y="0"/>
                  <a:pt x="1104900" y="59752"/>
                  <a:pt x="1104900" y="133350"/>
                </a:cubicBezTo>
                <a:lnTo>
                  <a:pt x="1104900" y="133350"/>
                </a:lnTo>
                <a:cubicBezTo>
                  <a:pt x="1104900" y="206948"/>
                  <a:pt x="1045148" y="266700"/>
                  <a:pt x="9715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Text 9"/>
          <p:cNvSpPr/>
          <p:nvPr/>
        </p:nvSpPr>
        <p:spPr>
          <a:xfrm>
            <a:off x="1648718" y="2733675"/>
            <a:ext cx="11715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Réduction ×2-4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71500" y="3152775"/>
            <a:ext cx="3400425" cy="1114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Réduire la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précision des calculs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 32 bits vers 8 ou 4 bits, comme passer du HD au SD sans perdre l'essentiel.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71500" y="4419600"/>
            <a:ext cx="3324225" cy="952500"/>
          </a:xfrm>
          <a:custGeom>
            <a:avLst/>
            <a:gdLst/>
            <a:ahLst/>
            <a:cxnLst/>
            <a:rect l="l" t="t" r="r" b="b"/>
            <a:pathLst>
              <a:path w="3324225" h="952500">
                <a:moveTo>
                  <a:pt x="76200" y="0"/>
                </a:moveTo>
                <a:lnTo>
                  <a:pt x="3248025" y="0"/>
                </a:lnTo>
                <a:cubicBezTo>
                  <a:pt x="3290081" y="0"/>
                  <a:pt x="3324225" y="34144"/>
                  <a:pt x="3324225" y="76200"/>
                </a:cubicBezTo>
                <a:lnTo>
                  <a:pt x="3324225" y="876300"/>
                </a:lnTo>
                <a:cubicBezTo>
                  <a:pt x="3324225" y="918356"/>
                  <a:pt x="3290081" y="952500"/>
                  <a:pt x="3248025" y="952500"/>
                </a:cubicBezTo>
                <a:lnTo>
                  <a:pt x="76200" y="952500"/>
                </a:lnTo>
                <a:cubicBezTo>
                  <a:pt x="34144" y="952500"/>
                  <a:pt x="0" y="918356"/>
                  <a:pt x="0" y="8763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Shape 12"/>
          <p:cNvSpPr/>
          <p:nvPr/>
        </p:nvSpPr>
        <p:spPr>
          <a:xfrm>
            <a:off x="704850" y="45529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Text 13"/>
          <p:cNvSpPr/>
          <p:nvPr/>
        </p:nvSpPr>
        <p:spPr>
          <a:xfrm>
            <a:off x="952500" y="4533900"/>
            <a:ext cx="132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Taille divisée par 2 à 4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04850" y="48196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7" name="Text 15"/>
          <p:cNvSpPr/>
          <p:nvPr/>
        </p:nvSpPr>
        <p:spPr>
          <a:xfrm>
            <a:off x="952500" y="4800600"/>
            <a:ext cx="114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Moins de mémoire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04850" y="50863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Text 17"/>
          <p:cNvSpPr/>
          <p:nvPr/>
        </p:nvSpPr>
        <p:spPr>
          <a:xfrm>
            <a:off x="952500" y="5067300"/>
            <a:ext cx="120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Calculs plus rapides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241800" y="1457325"/>
            <a:ext cx="3705225" cy="4105275"/>
          </a:xfrm>
          <a:custGeom>
            <a:avLst/>
            <a:gdLst/>
            <a:ahLst/>
            <a:cxnLst/>
            <a:rect l="l" t="t" r="r" b="b"/>
            <a:pathLst>
              <a:path w="3705225" h="410527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952879"/>
                </a:lnTo>
                <a:cubicBezTo>
                  <a:pt x="3705225" y="4037045"/>
                  <a:pt x="3636995" y="4105275"/>
                  <a:pt x="3552829" y="4105275"/>
                </a:cubicBezTo>
                <a:lnTo>
                  <a:pt x="152396" y="4105275"/>
                </a:lnTo>
                <a:cubicBezTo>
                  <a:pt x="68230" y="4105275"/>
                  <a:pt x="0" y="4037045"/>
                  <a:pt x="0" y="395287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1" name="Shape 19"/>
          <p:cNvSpPr/>
          <p:nvPr/>
        </p:nvSpPr>
        <p:spPr>
          <a:xfrm>
            <a:off x="4241800" y="1457325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2" name="Shape 20"/>
          <p:cNvSpPr/>
          <p:nvPr/>
        </p:nvSpPr>
        <p:spPr>
          <a:xfrm>
            <a:off x="5791200" y="16668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3" name="Shape 21"/>
          <p:cNvSpPr/>
          <p:nvPr/>
        </p:nvSpPr>
        <p:spPr>
          <a:xfrm>
            <a:off x="5953125" y="185737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57150" y="42863"/>
                </a:moveTo>
                <a:cubicBezTo>
                  <a:pt x="57150" y="27102"/>
                  <a:pt x="69964" y="14288"/>
                  <a:pt x="85725" y="14288"/>
                </a:cubicBezTo>
                <a:lnTo>
                  <a:pt x="242888" y="14288"/>
                </a:lnTo>
                <a:cubicBezTo>
                  <a:pt x="258648" y="14288"/>
                  <a:pt x="271463" y="27102"/>
                  <a:pt x="271463" y="42863"/>
                </a:cubicBezTo>
                <a:lnTo>
                  <a:pt x="271463" y="150019"/>
                </a:lnTo>
                <a:lnTo>
                  <a:pt x="228600" y="150019"/>
                </a:lnTo>
                <a:lnTo>
                  <a:pt x="228600" y="142875"/>
                </a:lnTo>
                <a:cubicBezTo>
                  <a:pt x="228600" y="134972"/>
                  <a:pt x="222215" y="128588"/>
                  <a:pt x="214313" y="128588"/>
                </a:cubicBezTo>
                <a:lnTo>
                  <a:pt x="185738" y="128588"/>
                </a:lnTo>
                <a:cubicBezTo>
                  <a:pt x="177835" y="128588"/>
                  <a:pt x="171450" y="134972"/>
                  <a:pt x="171450" y="142875"/>
                </a:cubicBezTo>
                <a:lnTo>
                  <a:pt x="171450" y="150019"/>
                </a:lnTo>
                <a:lnTo>
                  <a:pt x="113809" y="150019"/>
                </a:lnTo>
                <a:cubicBezTo>
                  <a:pt x="118676" y="141625"/>
                  <a:pt x="121444" y="131847"/>
                  <a:pt x="121444" y="121444"/>
                </a:cubicBezTo>
                <a:cubicBezTo>
                  <a:pt x="121444" y="89877"/>
                  <a:pt x="95860" y="64294"/>
                  <a:pt x="64294" y="64294"/>
                </a:cubicBezTo>
                <a:cubicBezTo>
                  <a:pt x="61883" y="64294"/>
                  <a:pt x="59472" y="64428"/>
                  <a:pt x="57150" y="64740"/>
                </a:cubicBezTo>
                <a:lnTo>
                  <a:pt x="57150" y="42863"/>
                </a:lnTo>
                <a:close/>
                <a:moveTo>
                  <a:pt x="148679" y="200025"/>
                </a:moveTo>
                <a:cubicBezTo>
                  <a:pt x="146402" y="189220"/>
                  <a:pt x="141402" y="179442"/>
                  <a:pt x="134347" y="171450"/>
                </a:cubicBezTo>
                <a:lnTo>
                  <a:pt x="271463" y="171450"/>
                </a:lnTo>
                <a:cubicBezTo>
                  <a:pt x="271463" y="187211"/>
                  <a:pt x="258648" y="200025"/>
                  <a:pt x="242888" y="200025"/>
                </a:cubicBezTo>
                <a:lnTo>
                  <a:pt x="148679" y="200025"/>
                </a:lnTo>
                <a:close/>
                <a:moveTo>
                  <a:pt x="28575" y="121444"/>
                </a:moveTo>
                <a:cubicBezTo>
                  <a:pt x="28575" y="101730"/>
                  <a:pt x="44580" y="85725"/>
                  <a:pt x="64294" y="85725"/>
                </a:cubicBezTo>
                <a:cubicBezTo>
                  <a:pt x="84007" y="85725"/>
                  <a:pt x="100013" y="101730"/>
                  <a:pt x="100013" y="121444"/>
                </a:cubicBezTo>
                <a:cubicBezTo>
                  <a:pt x="100013" y="141157"/>
                  <a:pt x="84007" y="157163"/>
                  <a:pt x="64294" y="157163"/>
                </a:cubicBezTo>
                <a:cubicBezTo>
                  <a:pt x="44580" y="157163"/>
                  <a:pt x="28575" y="141157"/>
                  <a:pt x="28575" y="121444"/>
                </a:cubicBezTo>
                <a:close/>
                <a:moveTo>
                  <a:pt x="0" y="214313"/>
                </a:moveTo>
                <a:cubicBezTo>
                  <a:pt x="0" y="190649"/>
                  <a:pt x="19199" y="171450"/>
                  <a:pt x="42863" y="171450"/>
                </a:cubicBezTo>
                <a:lnTo>
                  <a:pt x="85725" y="171450"/>
                </a:lnTo>
                <a:cubicBezTo>
                  <a:pt x="109389" y="171450"/>
                  <a:pt x="128588" y="190649"/>
                  <a:pt x="128588" y="214313"/>
                </a:cubicBezTo>
                <a:cubicBezTo>
                  <a:pt x="128588" y="222215"/>
                  <a:pt x="122203" y="228600"/>
                  <a:pt x="114300" y="228600"/>
                </a:cubicBezTo>
                <a:lnTo>
                  <a:pt x="14288" y="228600"/>
                </a:lnTo>
                <a:cubicBezTo>
                  <a:pt x="6385" y="228600"/>
                  <a:pt x="0" y="222215"/>
                  <a:pt x="0" y="21431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Text 22"/>
          <p:cNvSpPr/>
          <p:nvPr/>
        </p:nvSpPr>
        <p:spPr>
          <a:xfrm>
            <a:off x="4384675" y="2390775"/>
            <a:ext cx="3419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 Distillation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471220" y="2733675"/>
            <a:ext cx="1247775" cy="266700"/>
          </a:xfrm>
          <a:custGeom>
            <a:avLst/>
            <a:gdLst/>
            <a:ahLst/>
            <a:cxnLst/>
            <a:rect l="l" t="t" r="r" b="b"/>
            <a:pathLst>
              <a:path w="1247775" h="266700">
                <a:moveTo>
                  <a:pt x="133350" y="0"/>
                </a:moveTo>
                <a:lnTo>
                  <a:pt x="1114425" y="0"/>
                </a:lnTo>
                <a:cubicBezTo>
                  <a:pt x="1188023" y="0"/>
                  <a:pt x="1247775" y="59752"/>
                  <a:pt x="1247775" y="133350"/>
                </a:cubicBezTo>
                <a:lnTo>
                  <a:pt x="1247775" y="133350"/>
                </a:lnTo>
                <a:cubicBezTo>
                  <a:pt x="1247775" y="206948"/>
                  <a:pt x="1188023" y="266700"/>
                  <a:pt x="11144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6" name="Text 24"/>
          <p:cNvSpPr/>
          <p:nvPr/>
        </p:nvSpPr>
        <p:spPr>
          <a:xfrm>
            <a:off x="5437882" y="2733675"/>
            <a:ext cx="13144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97% performance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432300" y="3152775"/>
            <a:ext cx="3400425" cy="923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Transférer l'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intelligence d'un grand modèle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vers un plus petit, comme un professeur transmettant son savoir à un élève.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432300" y="4229100"/>
            <a:ext cx="3324225" cy="1143000"/>
          </a:xfrm>
          <a:custGeom>
            <a:avLst/>
            <a:gdLst/>
            <a:ahLst/>
            <a:cxnLst/>
            <a:rect l="l" t="t" r="r" b="b"/>
            <a:pathLst>
              <a:path w="3324225" h="1143000">
                <a:moveTo>
                  <a:pt x="76204" y="0"/>
                </a:moveTo>
                <a:lnTo>
                  <a:pt x="3248021" y="0"/>
                </a:lnTo>
                <a:cubicBezTo>
                  <a:pt x="3290107" y="0"/>
                  <a:pt x="3324225" y="34118"/>
                  <a:pt x="3324225" y="76204"/>
                </a:cubicBezTo>
                <a:lnTo>
                  <a:pt x="3324225" y="1066796"/>
                </a:lnTo>
                <a:cubicBezTo>
                  <a:pt x="3324225" y="1108882"/>
                  <a:pt x="3290107" y="1143000"/>
                  <a:pt x="3248021" y="1143000"/>
                </a:cubicBezTo>
                <a:lnTo>
                  <a:pt x="76204" y="1143000"/>
                </a:lnTo>
                <a:cubicBezTo>
                  <a:pt x="34118" y="1143000"/>
                  <a:pt x="0" y="1108882"/>
                  <a:pt x="0" y="106679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9" name="Text 27"/>
          <p:cNvSpPr/>
          <p:nvPr/>
        </p:nvSpPr>
        <p:spPr>
          <a:xfrm>
            <a:off x="4546600" y="4343400"/>
            <a:ext cx="3162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2E23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Exemple concret 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546600" y="4610100"/>
            <a:ext cx="3171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BERT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→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DistilBERT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546600" y="4876800"/>
            <a:ext cx="31623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97% des performances avec 40% de paramètres en moins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102600" y="1457325"/>
            <a:ext cx="3705225" cy="4105275"/>
          </a:xfrm>
          <a:custGeom>
            <a:avLst/>
            <a:gdLst/>
            <a:ahLst/>
            <a:cxnLst/>
            <a:rect l="l" t="t" r="r" b="b"/>
            <a:pathLst>
              <a:path w="3705225" h="410527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952879"/>
                </a:lnTo>
                <a:cubicBezTo>
                  <a:pt x="3705225" y="4037045"/>
                  <a:pt x="3636995" y="4105275"/>
                  <a:pt x="3552829" y="4105275"/>
                </a:cubicBezTo>
                <a:lnTo>
                  <a:pt x="152396" y="4105275"/>
                </a:lnTo>
                <a:cubicBezTo>
                  <a:pt x="68230" y="4105275"/>
                  <a:pt x="0" y="4037045"/>
                  <a:pt x="0" y="395287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33" name="Shape 31"/>
          <p:cNvSpPr/>
          <p:nvPr/>
        </p:nvSpPr>
        <p:spPr>
          <a:xfrm>
            <a:off x="8102600" y="1457325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4" name="Shape 32"/>
          <p:cNvSpPr/>
          <p:nvPr/>
        </p:nvSpPr>
        <p:spPr>
          <a:xfrm>
            <a:off x="9652000" y="16668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5" name="Shape 33"/>
          <p:cNvSpPr/>
          <p:nvPr/>
        </p:nvSpPr>
        <p:spPr>
          <a:xfrm>
            <a:off x="9842500" y="18573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85725" y="114300"/>
                </a:moveTo>
                <a:lnTo>
                  <a:pt x="68089" y="131936"/>
                </a:lnTo>
                <a:cubicBezTo>
                  <a:pt x="62463" y="129748"/>
                  <a:pt x="56391" y="128588"/>
                  <a:pt x="50006" y="128588"/>
                </a:cubicBezTo>
                <a:cubicBezTo>
                  <a:pt x="22369" y="128588"/>
                  <a:pt x="0" y="150956"/>
                  <a:pt x="0" y="178594"/>
                </a:cubicBezTo>
                <a:cubicBezTo>
                  <a:pt x="0" y="206231"/>
                  <a:pt x="22369" y="228600"/>
                  <a:pt x="50006" y="228600"/>
                </a:cubicBezTo>
                <a:cubicBezTo>
                  <a:pt x="77644" y="228600"/>
                  <a:pt x="100013" y="206231"/>
                  <a:pt x="100013" y="178594"/>
                </a:cubicBezTo>
                <a:cubicBezTo>
                  <a:pt x="100013" y="172209"/>
                  <a:pt x="98807" y="166137"/>
                  <a:pt x="96664" y="160511"/>
                </a:cubicBezTo>
                <a:lnTo>
                  <a:pt x="222885" y="34290"/>
                </a:lnTo>
                <a:cubicBezTo>
                  <a:pt x="226055" y="31120"/>
                  <a:pt x="226055" y="26030"/>
                  <a:pt x="222885" y="22860"/>
                </a:cubicBezTo>
                <a:cubicBezTo>
                  <a:pt x="210249" y="10224"/>
                  <a:pt x="189801" y="10224"/>
                  <a:pt x="177165" y="22860"/>
                </a:cubicBezTo>
                <a:lnTo>
                  <a:pt x="114300" y="85725"/>
                </a:lnTo>
                <a:lnTo>
                  <a:pt x="96664" y="68089"/>
                </a:lnTo>
                <a:cubicBezTo>
                  <a:pt x="98852" y="62463"/>
                  <a:pt x="100013" y="56391"/>
                  <a:pt x="100013" y="50006"/>
                </a:cubicBezTo>
                <a:cubicBezTo>
                  <a:pt x="100013" y="22369"/>
                  <a:pt x="77644" y="0"/>
                  <a:pt x="50006" y="0"/>
                </a:cubicBezTo>
                <a:cubicBezTo>
                  <a:pt x="22369" y="0"/>
                  <a:pt x="0" y="22369"/>
                  <a:pt x="0" y="50006"/>
                </a:cubicBezTo>
                <a:cubicBezTo>
                  <a:pt x="0" y="77644"/>
                  <a:pt x="22369" y="100013"/>
                  <a:pt x="50006" y="100013"/>
                </a:cubicBezTo>
                <a:cubicBezTo>
                  <a:pt x="56391" y="100013"/>
                  <a:pt x="62463" y="98807"/>
                  <a:pt x="68089" y="96664"/>
                </a:cubicBezTo>
                <a:lnTo>
                  <a:pt x="85725" y="114300"/>
                </a:lnTo>
                <a:close/>
                <a:moveTo>
                  <a:pt x="129436" y="158011"/>
                </a:moveTo>
                <a:lnTo>
                  <a:pt x="177165" y="205740"/>
                </a:lnTo>
                <a:cubicBezTo>
                  <a:pt x="189801" y="218376"/>
                  <a:pt x="210249" y="218376"/>
                  <a:pt x="222885" y="205740"/>
                </a:cubicBezTo>
                <a:cubicBezTo>
                  <a:pt x="226055" y="202570"/>
                  <a:pt x="226055" y="197480"/>
                  <a:pt x="222885" y="194310"/>
                </a:cubicBezTo>
                <a:lnTo>
                  <a:pt x="158011" y="129436"/>
                </a:lnTo>
                <a:lnTo>
                  <a:pt x="129436" y="158011"/>
                </a:lnTo>
                <a:close/>
                <a:moveTo>
                  <a:pt x="28575" y="50006"/>
                </a:moveTo>
                <a:cubicBezTo>
                  <a:pt x="28575" y="38178"/>
                  <a:pt x="38178" y="28575"/>
                  <a:pt x="50006" y="28575"/>
                </a:cubicBezTo>
                <a:cubicBezTo>
                  <a:pt x="61834" y="28575"/>
                  <a:pt x="71438" y="38178"/>
                  <a:pt x="71438" y="50006"/>
                </a:cubicBezTo>
                <a:cubicBezTo>
                  <a:pt x="71438" y="61834"/>
                  <a:pt x="61834" y="71438"/>
                  <a:pt x="50006" y="71438"/>
                </a:cubicBezTo>
                <a:cubicBezTo>
                  <a:pt x="38178" y="71438"/>
                  <a:pt x="28575" y="61834"/>
                  <a:pt x="28575" y="50006"/>
                </a:cubicBezTo>
                <a:close/>
                <a:moveTo>
                  <a:pt x="50006" y="157163"/>
                </a:moveTo>
                <a:cubicBezTo>
                  <a:pt x="61834" y="157163"/>
                  <a:pt x="71438" y="166766"/>
                  <a:pt x="71438" y="178594"/>
                </a:cubicBezTo>
                <a:cubicBezTo>
                  <a:pt x="71438" y="190422"/>
                  <a:pt x="61834" y="200025"/>
                  <a:pt x="50006" y="200025"/>
                </a:cubicBezTo>
                <a:cubicBezTo>
                  <a:pt x="38178" y="200025"/>
                  <a:pt x="28575" y="190422"/>
                  <a:pt x="28575" y="178594"/>
                </a:cubicBezTo>
                <a:cubicBezTo>
                  <a:pt x="28575" y="166766"/>
                  <a:pt x="38178" y="157163"/>
                  <a:pt x="50006" y="15716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6" name="Text 34"/>
          <p:cNvSpPr/>
          <p:nvPr/>
        </p:nvSpPr>
        <p:spPr>
          <a:xfrm>
            <a:off x="8245475" y="2390775"/>
            <a:ext cx="3419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L'Élagage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9486900" y="2733675"/>
            <a:ext cx="942975" cy="266700"/>
          </a:xfrm>
          <a:custGeom>
            <a:avLst/>
            <a:gdLst/>
            <a:ahLst/>
            <a:cxnLst/>
            <a:rect l="l" t="t" r="r" b="b"/>
            <a:pathLst>
              <a:path w="942975" h="266700">
                <a:moveTo>
                  <a:pt x="133350" y="0"/>
                </a:moveTo>
                <a:lnTo>
                  <a:pt x="809625" y="0"/>
                </a:lnTo>
                <a:cubicBezTo>
                  <a:pt x="883223" y="0"/>
                  <a:pt x="942975" y="59752"/>
                  <a:pt x="942975" y="133350"/>
                </a:cubicBezTo>
                <a:lnTo>
                  <a:pt x="942975" y="133350"/>
                </a:lnTo>
                <a:cubicBezTo>
                  <a:pt x="942975" y="206948"/>
                  <a:pt x="883223" y="266700"/>
                  <a:pt x="8096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8" name="Text 36"/>
          <p:cNvSpPr/>
          <p:nvPr/>
        </p:nvSpPr>
        <p:spPr>
          <a:xfrm>
            <a:off x="9453563" y="2733675"/>
            <a:ext cx="10096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Suppression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293100" y="3152775"/>
            <a:ext cx="3400425" cy="1114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Supprimer les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connexions inutiles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du réseau de neurones, comme tailler un arbre pour qu'il soit plus sain.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293100" y="4419600"/>
            <a:ext cx="3324225" cy="952500"/>
          </a:xfrm>
          <a:custGeom>
            <a:avLst/>
            <a:gdLst/>
            <a:ahLst/>
            <a:cxnLst/>
            <a:rect l="l" t="t" r="r" b="b"/>
            <a:pathLst>
              <a:path w="3324225" h="952500">
                <a:moveTo>
                  <a:pt x="76200" y="0"/>
                </a:moveTo>
                <a:lnTo>
                  <a:pt x="3248025" y="0"/>
                </a:lnTo>
                <a:cubicBezTo>
                  <a:pt x="3290081" y="0"/>
                  <a:pt x="3324225" y="34144"/>
                  <a:pt x="3324225" y="76200"/>
                </a:cubicBezTo>
                <a:lnTo>
                  <a:pt x="3324225" y="876300"/>
                </a:lnTo>
                <a:cubicBezTo>
                  <a:pt x="3324225" y="918356"/>
                  <a:pt x="3290081" y="952500"/>
                  <a:pt x="3248025" y="952500"/>
                </a:cubicBezTo>
                <a:lnTo>
                  <a:pt x="76200" y="952500"/>
                </a:lnTo>
                <a:cubicBezTo>
                  <a:pt x="34144" y="952500"/>
                  <a:pt x="0" y="918356"/>
                  <a:pt x="0" y="8763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1" name="Shape 39"/>
          <p:cNvSpPr/>
          <p:nvPr/>
        </p:nvSpPr>
        <p:spPr>
          <a:xfrm>
            <a:off x="8435975" y="45529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2" name="Text 40"/>
          <p:cNvSpPr/>
          <p:nvPr/>
        </p:nvSpPr>
        <p:spPr>
          <a:xfrm>
            <a:off x="8674100" y="4533900"/>
            <a:ext cx="171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Élimine les poids redondants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435975" y="48196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4" name="Text 42"/>
          <p:cNvSpPr/>
          <p:nvPr/>
        </p:nvSpPr>
        <p:spPr>
          <a:xfrm>
            <a:off x="8674100" y="4800600"/>
            <a:ext cx="1162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Simplifie le modèle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435975" y="50863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6" name="Text 44"/>
          <p:cNvSpPr/>
          <p:nvPr/>
        </p:nvSpPr>
        <p:spPr>
          <a:xfrm>
            <a:off x="8674100" y="5067300"/>
            <a:ext cx="1238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Réduit la complexité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381000" y="5676900"/>
            <a:ext cx="11430000" cy="800100"/>
          </a:xfrm>
          <a:custGeom>
            <a:avLst/>
            <a:gdLst/>
            <a:ahLst/>
            <a:cxnLst/>
            <a:rect l="l" t="t" r="r" b="b"/>
            <a:pathLst>
              <a:path w="11430000" h="800100">
                <a:moveTo>
                  <a:pt x="114302" y="0"/>
                </a:moveTo>
                <a:lnTo>
                  <a:pt x="11315698" y="0"/>
                </a:lnTo>
                <a:cubicBezTo>
                  <a:pt x="11378783" y="0"/>
                  <a:pt x="11430000" y="51217"/>
                  <a:pt x="11430000" y="114302"/>
                </a:cubicBezTo>
                <a:lnTo>
                  <a:pt x="11430000" y="685798"/>
                </a:lnTo>
                <a:cubicBezTo>
                  <a:pt x="11430000" y="748883"/>
                  <a:pt x="11378783" y="800100"/>
                  <a:pt x="11315698" y="800100"/>
                </a:cubicBezTo>
                <a:lnTo>
                  <a:pt x="114302" y="800100"/>
                </a:lnTo>
                <a:cubicBezTo>
                  <a:pt x="51217" y="800100"/>
                  <a:pt x="0" y="748883"/>
                  <a:pt x="0" y="6857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8" name="Shape 46"/>
          <p:cNvSpPr/>
          <p:nvPr/>
        </p:nvSpPr>
        <p:spPr>
          <a:xfrm>
            <a:off x="552450" y="5867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18616" y="3631"/>
                </a:moveTo>
                <a:lnTo>
                  <a:pt x="92363" y="29885"/>
                </a:lnTo>
                <a:lnTo>
                  <a:pt x="122515" y="60037"/>
                </a:lnTo>
                <a:lnTo>
                  <a:pt x="148769" y="33784"/>
                </a:lnTo>
                <a:cubicBezTo>
                  <a:pt x="151090" y="31432"/>
                  <a:pt x="152400" y="28277"/>
                  <a:pt x="152400" y="25003"/>
                </a:cubicBezTo>
                <a:cubicBezTo>
                  <a:pt x="152400" y="21729"/>
                  <a:pt x="151090" y="18574"/>
                  <a:pt x="148769" y="16222"/>
                </a:cubicBezTo>
                <a:lnTo>
                  <a:pt x="136178" y="3631"/>
                </a:lnTo>
                <a:cubicBezTo>
                  <a:pt x="133826" y="1310"/>
                  <a:pt x="130671" y="0"/>
                  <a:pt x="127397" y="0"/>
                </a:cubicBezTo>
                <a:cubicBezTo>
                  <a:pt x="124123" y="0"/>
                  <a:pt x="120967" y="1310"/>
                  <a:pt x="118616" y="3631"/>
                </a:cubicBezTo>
                <a:close/>
                <a:moveTo>
                  <a:pt x="82272" y="39975"/>
                </a:moveTo>
                <a:lnTo>
                  <a:pt x="3631" y="118616"/>
                </a:lnTo>
                <a:cubicBezTo>
                  <a:pt x="1310" y="120967"/>
                  <a:pt x="0" y="124123"/>
                  <a:pt x="0" y="127397"/>
                </a:cubicBezTo>
                <a:cubicBezTo>
                  <a:pt x="0" y="130671"/>
                  <a:pt x="1310" y="133826"/>
                  <a:pt x="3631" y="136178"/>
                </a:cubicBezTo>
                <a:lnTo>
                  <a:pt x="16222" y="148769"/>
                </a:lnTo>
                <a:cubicBezTo>
                  <a:pt x="18574" y="151090"/>
                  <a:pt x="21729" y="152400"/>
                  <a:pt x="25003" y="152400"/>
                </a:cubicBezTo>
                <a:cubicBezTo>
                  <a:pt x="28277" y="152400"/>
                  <a:pt x="31432" y="151090"/>
                  <a:pt x="33784" y="148769"/>
                </a:cubicBezTo>
                <a:lnTo>
                  <a:pt x="112425" y="70128"/>
                </a:lnTo>
                <a:lnTo>
                  <a:pt x="82272" y="39975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9" name="Text 47"/>
          <p:cNvSpPr/>
          <p:nvPr/>
        </p:nvSpPr>
        <p:spPr>
          <a:xfrm>
            <a:off x="781050" y="5829300"/>
            <a:ext cx="109537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 combinant ces techniques,</a:t>
            </a: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on peut réduire la taille d'un modèle par 2, le rendre 1,5× plus rapide, et réduire son temps d'entraînement de 50%, avec seulement 10% de perte de performance.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3ED7D-E4EA-97D7-FB9A-A6DB54D76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802437C2-06BC-2494-2749-565B2C2C3391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0E3A2AA-1688-9FBC-E60E-8144EA5486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452" y="2563696"/>
            <a:ext cx="11501120" cy="1730609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L'avenir de l’IA </a:t>
            </a:r>
            <a:b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</a:b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appartient au gigantisme.</a:t>
            </a:r>
          </a:p>
        </p:txBody>
      </p:sp>
      <p:sp>
        <p:nvSpPr>
          <p:cNvPr id="4" name="Shape 5">
            <a:extLst>
              <a:ext uri="{FF2B5EF4-FFF2-40B4-BE49-F238E27FC236}">
                <a16:creationId xmlns:a16="http://schemas.microsoft.com/office/drawing/2014/main" id="{B43FD732-32E6-21C5-1D06-5FAC5743DFEB}"/>
              </a:ext>
            </a:extLst>
          </p:cNvPr>
          <p:cNvSpPr/>
          <p:nvPr/>
        </p:nvSpPr>
        <p:spPr>
          <a:xfrm>
            <a:off x="5334000" y="4326731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0" y="0"/>
                </a:moveTo>
                <a:lnTo>
                  <a:pt x="1524000" y="0"/>
                </a:lnTo>
                <a:lnTo>
                  <a:pt x="15240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4308841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COMPARAISON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Modèles Légers vs Modèles Lourds : Le Match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28725"/>
            <a:ext cx="1066800" cy="57150"/>
          </a:xfrm>
          <a:custGeom>
            <a:avLst/>
            <a:gdLst/>
            <a:ahLst/>
            <a:cxnLst/>
            <a:rect l="l" t="t" r="r" b="b"/>
            <a:pathLst>
              <a:path w="1066800" h="57150">
                <a:moveTo>
                  <a:pt x="0" y="0"/>
                </a:moveTo>
                <a:lnTo>
                  <a:pt x="1066800" y="0"/>
                </a:lnTo>
                <a:lnTo>
                  <a:pt x="1066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381000" y="1438275"/>
            <a:ext cx="6800850" cy="5038725"/>
          </a:xfrm>
          <a:custGeom>
            <a:avLst/>
            <a:gdLst/>
            <a:ahLst/>
            <a:cxnLst/>
            <a:rect l="l" t="t" r="r" b="b"/>
            <a:pathLst>
              <a:path w="6800850" h="5038725">
                <a:moveTo>
                  <a:pt x="152421" y="0"/>
                </a:moveTo>
                <a:lnTo>
                  <a:pt x="6648429" y="0"/>
                </a:lnTo>
                <a:cubicBezTo>
                  <a:pt x="6732609" y="0"/>
                  <a:pt x="6800850" y="68241"/>
                  <a:pt x="6800850" y="152421"/>
                </a:cubicBezTo>
                <a:lnTo>
                  <a:pt x="6800850" y="4886304"/>
                </a:lnTo>
                <a:cubicBezTo>
                  <a:pt x="6800850" y="4970484"/>
                  <a:pt x="6732609" y="5038725"/>
                  <a:pt x="6648429" y="5038725"/>
                </a:cubicBezTo>
                <a:lnTo>
                  <a:pt x="152421" y="5038725"/>
                </a:lnTo>
                <a:cubicBezTo>
                  <a:pt x="68241" y="5038725"/>
                  <a:pt x="0" y="4970484"/>
                  <a:pt x="0" y="4886304"/>
                </a:cubicBezTo>
                <a:lnTo>
                  <a:pt x="0" y="152421"/>
                </a:lnTo>
                <a:cubicBezTo>
                  <a:pt x="0" y="68298"/>
                  <a:pt x="68298" y="0"/>
                  <a:pt x="15242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Text 4"/>
          <p:cNvSpPr/>
          <p:nvPr/>
        </p:nvSpPr>
        <p:spPr>
          <a:xfrm>
            <a:off x="523875" y="1628775"/>
            <a:ext cx="6515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Comparaison des Modèles d'IA</a:t>
            </a:r>
            <a:endParaRPr lang="en-US" sz="1600" dirty="0"/>
          </a:p>
        </p:txBody>
      </p:sp>
      <p:pic>
        <p:nvPicPr>
          <p:cNvPr id="7" name="Image 0" descr="https://kimi-img.moonshot.cn/pub/slides/26-01-28-17:41:50-d5stjnjmsqf7nrlp9ig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71500" y="2009775"/>
            <a:ext cx="6419850" cy="3429000"/>
          </a:xfrm>
          <a:prstGeom prst="roundRect">
            <a:avLst>
              <a:gd name="adj" fmla="val 0"/>
            </a:avLst>
          </a:prstGeom>
        </p:spPr>
      </p:pic>
      <p:sp>
        <p:nvSpPr>
          <p:cNvPr id="8" name="Shape 5"/>
          <p:cNvSpPr/>
          <p:nvPr/>
        </p:nvSpPr>
        <p:spPr>
          <a:xfrm>
            <a:off x="7330380" y="1438275"/>
            <a:ext cx="4476750" cy="2971800"/>
          </a:xfrm>
          <a:custGeom>
            <a:avLst/>
            <a:gdLst/>
            <a:ahLst/>
            <a:cxnLst/>
            <a:rect l="l" t="t" r="r" b="b"/>
            <a:pathLst>
              <a:path w="4476750" h="2971800">
                <a:moveTo>
                  <a:pt x="152394" y="0"/>
                </a:moveTo>
                <a:lnTo>
                  <a:pt x="4324356" y="0"/>
                </a:lnTo>
                <a:cubicBezTo>
                  <a:pt x="4408521" y="0"/>
                  <a:pt x="4476750" y="68229"/>
                  <a:pt x="4476750" y="152394"/>
                </a:cubicBezTo>
                <a:lnTo>
                  <a:pt x="4476750" y="2819406"/>
                </a:lnTo>
                <a:cubicBezTo>
                  <a:pt x="4476750" y="2903571"/>
                  <a:pt x="4408521" y="2971800"/>
                  <a:pt x="4324356" y="2971800"/>
                </a:cubicBezTo>
                <a:lnTo>
                  <a:pt x="152394" y="2971800"/>
                </a:lnTo>
                <a:cubicBezTo>
                  <a:pt x="68229" y="2971800"/>
                  <a:pt x="0" y="2903571"/>
                  <a:pt x="0" y="2819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2D5A3D"/>
              </a:gs>
              <a:gs pos="100000">
                <a:srgbClr val="7BA391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9" name="Shape 6"/>
          <p:cNvSpPr/>
          <p:nvPr/>
        </p:nvSpPr>
        <p:spPr>
          <a:xfrm>
            <a:off x="7506593" y="16383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8321" y="0"/>
                </a:moveTo>
                <a:lnTo>
                  <a:pt x="123330" y="0"/>
                </a:lnTo>
                <a:cubicBezTo>
                  <a:pt x="132204" y="0"/>
                  <a:pt x="139437" y="7300"/>
                  <a:pt x="139102" y="16140"/>
                </a:cubicBezTo>
                <a:cubicBezTo>
                  <a:pt x="139035" y="17915"/>
                  <a:pt x="138968" y="19690"/>
                  <a:pt x="138868" y="21431"/>
                </a:cubicBezTo>
                <a:lnTo>
                  <a:pt x="155477" y="21431"/>
                </a:lnTo>
                <a:cubicBezTo>
                  <a:pt x="164217" y="21431"/>
                  <a:pt x="171919" y="28664"/>
                  <a:pt x="171249" y="38107"/>
                </a:cubicBezTo>
                <a:cubicBezTo>
                  <a:pt x="168738" y="72833"/>
                  <a:pt x="150990" y="91920"/>
                  <a:pt x="131735" y="101899"/>
                </a:cubicBezTo>
                <a:cubicBezTo>
                  <a:pt x="126444" y="104645"/>
                  <a:pt x="121053" y="106687"/>
                  <a:pt x="115930" y="108194"/>
                </a:cubicBezTo>
                <a:cubicBezTo>
                  <a:pt x="109165" y="117771"/>
                  <a:pt x="102133" y="122828"/>
                  <a:pt x="96541" y="125540"/>
                </a:cubicBezTo>
                <a:lnTo>
                  <a:pt x="96541" y="150019"/>
                </a:lnTo>
                <a:lnTo>
                  <a:pt x="117972" y="150019"/>
                </a:lnTo>
                <a:cubicBezTo>
                  <a:pt x="123899" y="150019"/>
                  <a:pt x="128688" y="154807"/>
                  <a:pt x="128688" y="160734"/>
                </a:cubicBezTo>
                <a:cubicBezTo>
                  <a:pt x="128688" y="166661"/>
                  <a:pt x="123899" y="171450"/>
                  <a:pt x="117972" y="171450"/>
                </a:cubicBezTo>
                <a:lnTo>
                  <a:pt x="53679" y="171450"/>
                </a:lnTo>
                <a:cubicBezTo>
                  <a:pt x="47752" y="171450"/>
                  <a:pt x="42963" y="166661"/>
                  <a:pt x="42963" y="160734"/>
                </a:cubicBezTo>
                <a:cubicBezTo>
                  <a:pt x="42963" y="154807"/>
                  <a:pt x="47752" y="150019"/>
                  <a:pt x="53679" y="150019"/>
                </a:cubicBezTo>
                <a:lnTo>
                  <a:pt x="75110" y="150019"/>
                </a:lnTo>
                <a:lnTo>
                  <a:pt x="75110" y="125540"/>
                </a:lnTo>
                <a:cubicBezTo>
                  <a:pt x="69752" y="122962"/>
                  <a:pt x="63088" y="118173"/>
                  <a:pt x="56592" y="109366"/>
                </a:cubicBezTo>
                <a:cubicBezTo>
                  <a:pt x="50430" y="107759"/>
                  <a:pt x="43733" y="105315"/>
                  <a:pt x="37203" y="101631"/>
                </a:cubicBezTo>
                <a:cubicBezTo>
                  <a:pt x="19087" y="91485"/>
                  <a:pt x="2746" y="72364"/>
                  <a:pt x="402" y="38040"/>
                </a:cubicBezTo>
                <a:cubicBezTo>
                  <a:pt x="-234" y="28631"/>
                  <a:pt x="7434" y="21398"/>
                  <a:pt x="16174" y="21398"/>
                </a:cubicBezTo>
                <a:lnTo>
                  <a:pt x="32783" y="21398"/>
                </a:lnTo>
                <a:cubicBezTo>
                  <a:pt x="32683" y="19656"/>
                  <a:pt x="32616" y="17915"/>
                  <a:pt x="32549" y="16107"/>
                </a:cubicBezTo>
                <a:cubicBezTo>
                  <a:pt x="32214" y="7233"/>
                  <a:pt x="39447" y="-33"/>
                  <a:pt x="48321" y="-33"/>
                </a:cubicBezTo>
                <a:close/>
                <a:moveTo>
                  <a:pt x="33989" y="37505"/>
                </a:moveTo>
                <a:lnTo>
                  <a:pt x="16442" y="37505"/>
                </a:lnTo>
                <a:cubicBezTo>
                  <a:pt x="18518" y="65868"/>
                  <a:pt x="31544" y="80066"/>
                  <a:pt x="44972" y="87600"/>
                </a:cubicBezTo>
                <a:cubicBezTo>
                  <a:pt x="40150" y="75110"/>
                  <a:pt x="36165" y="58802"/>
                  <a:pt x="33989" y="37505"/>
                </a:cubicBezTo>
                <a:close/>
                <a:moveTo>
                  <a:pt x="127248" y="85993"/>
                </a:moveTo>
                <a:cubicBezTo>
                  <a:pt x="140810" y="78023"/>
                  <a:pt x="153066" y="63858"/>
                  <a:pt x="155142" y="37505"/>
                </a:cubicBezTo>
                <a:lnTo>
                  <a:pt x="137629" y="37505"/>
                </a:lnTo>
                <a:cubicBezTo>
                  <a:pt x="135553" y="57898"/>
                  <a:pt x="131802" y="73737"/>
                  <a:pt x="127248" y="85993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Text 7"/>
          <p:cNvSpPr/>
          <p:nvPr/>
        </p:nvSpPr>
        <p:spPr>
          <a:xfrm>
            <a:off x="7701855" y="1590675"/>
            <a:ext cx="4038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Les Gagnants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482780" y="1971675"/>
            <a:ext cx="4171950" cy="685800"/>
          </a:xfrm>
          <a:custGeom>
            <a:avLst/>
            <a:gdLst/>
            <a:ahLst/>
            <a:cxnLst/>
            <a:rect l="l" t="t" r="r" b="b"/>
            <a:pathLst>
              <a:path w="4171950" h="685800">
                <a:moveTo>
                  <a:pt x="76199" y="0"/>
                </a:moveTo>
                <a:lnTo>
                  <a:pt x="4095751" y="0"/>
                </a:lnTo>
                <a:cubicBezTo>
                  <a:pt x="4137834" y="0"/>
                  <a:pt x="4171950" y="34116"/>
                  <a:pt x="4171950" y="76199"/>
                </a:cubicBezTo>
                <a:lnTo>
                  <a:pt x="4171950" y="609601"/>
                </a:lnTo>
                <a:cubicBezTo>
                  <a:pt x="4171950" y="651684"/>
                  <a:pt x="4137834" y="685800"/>
                  <a:pt x="40957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Text 9"/>
          <p:cNvSpPr/>
          <p:nvPr/>
        </p:nvSpPr>
        <p:spPr>
          <a:xfrm>
            <a:off x="7597080" y="2085975"/>
            <a:ext cx="4019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Llama 3 (8B)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97080" y="2352675"/>
            <a:ext cx="401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×17 moins d'énergie que GPT-4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482780" y="2733675"/>
            <a:ext cx="4171950" cy="685800"/>
          </a:xfrm>
          <a:custGeom>
            <a:avLst/>
            <a:gdLst/>
            <a:ahLst/>
            <a:cxnLst/>
            <a:rect l="l" t="t" r="r" b="b"/>
            <a:pathLst>
              <a:path w="4171950" h="685800">
                <a:moveTo>
                  <a:pt x="76199" y="0"/>
                </a:moveTo>
                <a:lnTo>
                  <a:pt x="4095751" y="0"/>
                </a:lnTo>
                <a:cubicBezTo>
                  <a:pt x="4137834" y="0"/>
                  <a:pt x="4171950" y="34116"/>
                  <a:pt x="4171950" y="76199"/>
                </a:cubicBezTo>
                <a:lnTo>
                  <a:pt x="4171950" y="609601"/>
                </a:lnTo>
                <a:cubicBezTo>
                  <a:pt x="4171950" y="651684"/>
                  <a:pt x="4137834" y="685800"/>
                  <a:pt x="40957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Text 12"/>
          <p:cNvSpPr/>
          <p:nvPr/>
        </p:nvSpPr>
        <p:spPr>
          <a:xfrm>
            <a:off x="7597080" y="2847975"/>
            <a:ext cx="4019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DistilBERT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597080" y="3114675"/>
            <a:ext cx="401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97% perf. avec 40% de params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482780" y="3495675"/>
            <a:ext cx="4171950" cy="685800"/>
          </a:xfrm>
          <a:custGeom>
            <a:avLst/>
            <a:gdLst/>
            <a:ahLst/>
            <a:cxnLst/>
            <a:rect l="l" t="t" r="r" b="b"/>
            <a:pathLst>
              <a:path w="4171950" h="685800">
                <a:moveTo>
                  <a:pt x="76199" y="0"/>
                </a:moveTo>
                <a:lnTo>
                  <a:pt x="4095751" y="0"/>
                </a:lnTo>
                <a:cubicBezTo>
                  <a:pt x="4137834" y="0"/>
                  <a:pt x="4171950" y="34116"/>
                  <a:pt x="4171950" y="76199"/>
                </a:cubicBezTo>
                <a:lnTo>
                  <a:pt x="4171950" y="609601"/>
                </a:lnTo>
                <a:cubicBezTo>
                  <a:pt x="4171950" y="651684"/>
                  <a:pt x="4137834" y="685800"/>
                  <a:pt x="40957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8" name="Text 15"/>
          <p:cNvSpPr/>
          <p:nvPr/>
        </p:nvSpPr>
        <p:spPr>
          <a:xfrm>
            <a:off x="7597080" y="3609975"/>
            <a:ext cx="4019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Mistral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597080" y="3876675"/>
            <a:ext cx="401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Transparent sur l'empreinte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7339905" y="4529138"/>
            <a:ext cx="4457700" cy="1162050"/>
          </a:xfrm>
          <a:custGeom>
            <a:avLst/>
            <a:gdLst/>
            <a:ahLst/>
            <a:cxnLst/>
            <a:rect l="l" t="t" r="r" b="b"/>
            <a:pathLst>
              <a:path w="4457700" h="1162050">
                <a:moveTo>
                  <a:pt x="152403" y="0"/>
                </a:moveTo>
                <a:lnTo>
                  <a:pt x="4305297" y="0"/>
                </a:lnTo>
                <a:cubicBezTo>
                  <a:pt x="4389411" y="0"/>
                  <a:pt x="4457700" y="68289"/>
                  <a:pt x="4457700" y="152403"/>
                </a:cubicBezTo>
                <a:lnTo>
                  <a:pt x="4457700" y="1009647"/>
                </a:lnTo>
                <a:cubicBezTo>
                  <a:pt x="4457700" y="1093761"/>
                  <a:pt x="4389411" y="1162050"/>
                  <a:pt x="4305297" y="1162050"/>
                </a:cubicBezTo>
                <a:lnTo>
                  <a:pt x="152403" y="1162050"/>
                </a:lnTo>
                <a:cubicBezTo>
                  <a:pt x="68289" y="1162050"/>
                  <a:pt x="0" y="1093761"/>
                  <a:pt x="0" y="1009647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E8A838"/>
            </a:solidFill>
            <a:prstDash val="solid"/>
          </a:ln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1" name="Shape 18"/>
          <p:cNvSpPr/>
          <p:nvPr/>
        </p:nvSpPr>
        <p:spPr>
          <a:xfrm>
            <a:off x="7547074" y="4738688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2" name="Text 19"/>
          <p:cNvSpPr/>
          <p:nvPr/>
        </p:nvSpPr>
        <p:spPr>
          <a:xfrm>
            <a:off x="7720905" y="4691063"/>
            <a:ext cx="4000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 Message Clé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7501830" y="5033963"/>
            <a:ext cx="42100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Les modèles plus petits sont souvent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suffisants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pour la plupart des usages quotidiens.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7349430" y="5815013"/>
            <a:ext cx="4457700" cy="666750"/>
          </a:xfrm>
          <a:custGeom>
            <a:avLst/>
            <a:gdLst/>
            <a:ahLst/>
            <a:cxnLst/>
            <a:rect l="l" t="t" r="r" b="b"/>
            <a:pathLst>
              <a:path w="4457700" h="666750">
                <a:moveTo>
                  <a:pt x="38100" y="0"/>
                </a:moveTo>
                <a:lnTo>
                  <a:pt x="4343399" y="0"/>
                </a:lnTo>
                <a:cubicBezTo>
                  <a:pt x="4406526" y="0"/>
                  <a:pt x="4457700" y="51174"/>
                  <a:pt x="4457700" y="114301"/>
                </a:cubicBezTo>
                <a:lnTo>
                  <a:pt x="4457700" y="552449"/>
                </a:lnTo>
                <a:cubicBezTo>
                  <a:pt x="4457700" y="615576"/>
                  <a:pt x="4406526" y="666750"/>
                  <a:pt x="4343399" y="666750"/>
                </a:cubicBezTo>
                <a:lnTo>
                  <a:pt x="38100" y="666750"/>
                </a:lnTo>
                <a:cubicBezTo>
                  <a:pt x="17072" y="666750"/>
                  <a:pt x="0" y="649678"/>
                  <a:pt x="0" y="628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BA391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Shape 22"/>
          <p:cNvSpPr/>
          <p:nvPr/>
        </p:nvSpPr>
        <p:spPr>
          <a:xfrm>
            <a:off x="7349430" y="5815013"/>
            <a:ext cx="38100" cy="666750"/>
          </a:xfrm>
          <a:custGeom>
            <a:avLst/>
            <a:gdLst/>
            <a:ahLst/>
            <a:cxnLst/>
            <a:rect l="l" t="t" r="r" b="b"/>
            <a:pathLst>
              <a:path w="38100" h="666750">
                <a:moveTo>
                  <a:pt x="38100" y="0"/>
                </a:moveTo>
                <a:lnTo>
                  <a:pt x="38100" y="0"/>
                </a:lnTo>
                <a:lnTo>
                  <a:pt x="38100" y="666750"/>
                </a:lnTo>
                <a:lnTo>
                  <a:pt x="38100" y="666750"/>
                </a:lnTo>
                <a:cubicBezTo>
                  <a:pt x="17072" y="666750"/>
                  <a:pt x="0" y="649678"/>
                  <a:pt x="0" y="628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6" name="Shape 23"/>
          <p:cNvSpPr/>
          <p:nvPr/>
        </p:nvSpPr>
        <p:spPr>
          <a:xfrm>
            <a:off x="7501830" y="596741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7" name="Text 24"/>
          <p:cNvSpPr/>
          <p:nvPr/>
        </p:nvSpPr>
        <p:spPr>
          <a:xfrm>
            <a:off x="7711380" y="5929313"/>
            <a:ext cx="40481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10-20× moins énergivores</a:t>
            </a:r>
            <a:r>
              <a:rPr lang="en-US" sz="105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avec des performances souvent suffisantes.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4E07E-57B3-939F-6518-925D0CDD1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B47D0D1-85BD-68A6-C448-97BC26E62FED}"/>
              </a:ext>
            </a:extLst>
          </p:cNvPr>
          <p:cNvSpPr/>
          <p:nvPr/>
        </p:nvSpPr>
        <p:spPr>
          <a:xfrm>
            <a:off x="661492" y="583108"/>
            <a:ext cx="5162848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2333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RGPD et frugalité : même logique</a:t>
            </a:r>
            <a:endParaRPr lang="en-US" sz="2333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0B023A9B-4229-75F8-62F2-C766285FA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48" y="1323129"/>
            <a:ext cx="3072011" cy="3072011"/>
          </a:xfrm>
          <a:prstGeom prst="roundRect">
            <a:avLst>
              <a:gd name="adj" fmla="val 8605"/>
            </a:avLst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2DD74C74-7164-2253-91C9-4E4A14DB0916}"/>
              </a:ext>
            </a:extLst>
          </p:cNvPr>
          <p:cNvSpPr/>
          <p:nvPr/>
        </p:nvSpPr>
        <p:spPr>
          <a:xfrm>
            <a:off x="4717953" y="1478539"/>
            <a:ext cx="6523478" cy="7005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Le RGPD et l'IA frugale partagent une philosophie commune basée sur la </a:t>
            </a:r>
            <a:r>
              <a:rPr lang="en-US" sz="15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minimisation des données</a:t>
            </a: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500" dirty="0"/>
          </a:p>
        </p:txBody>
      </p:sp>
      <p:pic>
        <p:nvPicPr>
          <p:cNvPr id="5" name="Image 1" descr="preencoded.png">
            <a:extLst>
              <a:ext uri="{FF2B5EF4-FFF2-40B4-BE49-F238E27FC236}">
                <a16:creationId xmlns:a16="http://schemas.microsoft.com/office/drawing/2014/main" id="{1E2742C3-A730-7DE7-0C73-EE2C449569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7953" y="2397839"/>
            <a:ext cx="614263" cy="737096"/>
          </a:xfrm>
          <a:prstGeom prst="rect">
            <a:avLst/>
          </a:prstGeom>
        </p:spPr>
      </p:pic>
      <p:sp>
        <p:nvSpPr>
          <p:cNvPr id="6" name="Text 2">
            <a:extLst>
              <a:ext uri="{FF2B5EF4-FFF2-40B4-BE49-F238E27FC236}">
                <a16:creationId xmlns:a16="http://schemas.microsoft.com/office/drawing/2014/main" id="{DB0D35BF-EB74-9120-CB51-B9297854025A}"/>
              </a:ext>
            </a:extLst>
          </p:cNvPr>
          <p:cNvSpPr/>
          <p:nvPr/>
        </p:nvSpPr>
        <p:spPr>
          <a:xfrm>
            <a:off x="5411987" y="2520671"/>
            <a:ext cx="1535807" cy="191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RGPD dit</a:t>
            </a:r>
            <a:endParaRPr lang="en-US" sz="200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BFCF94B1-61FA-090A-D8CD-C2F41067ED14}"/>
              </a:ext>
            </a:extLst>
          </p:cNvPr>
          <p:cNvSpPr/>
          <p:nvPr/>
        </p:nvSpPr>
        <p:spPr>
          <a:xfrm>
            <a:off x="5411987" y="2792431"/>
            <a:ext cx="5149057" cy="162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250"/>
              </a:lnSpc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 collecter que les données strictement nécessaires à la finalité</a:t>
            </a:r>
            <a:endParaRPr lang="en-US" sz="1500" dirty="0"/>
          </a:p>
        </p:txBody>
      </p:sp>
      <p:pic>
        <p:nvPicPr>
          <p:cNvPr id="8" name="Image 2" descr="preencoded.png">
            <a:extLst>
              <a:ext uri="{FF2B5EF4-FFF2-40B4-BE49-F238E27FC236}">
                <a16:creationId xmlns:a16="http://schemas.microsoft.com/office/drawing/2014/main" id="{25EB9D38-F74B-EB81-419C-94E6521DA5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7953" y="3319665"/>
            <a:ext cx="614263" cy="737096"/>
          </a:xfrm>
          <a:prstGeom prst="rect">
            <a:avLst/>
          </a:prstGeom>
        </p:spPr>
      </p:pic>
      <p:sp>
        <p:nvSpPr>
          <p:cNvPr id="9" name="Text 4">
            <a:extLst>
              <a:ext uri="{FF2B5EF4-FFF2-40B4-BE49-F238E27FC236}">
                <a16:creationId xmlns:a16="http://schemas.microsoft.com/office/drawing/2014/main" id="{97C71016-15E6-6AAB-6224-92D712C9FE64}"/>
              </a:ext>
            </a:extLst>
          </p:cNvPr>
          <p:cNvSpPr/>
          <p:nvPr/>
        </p:nvSpPr>
        <p:spPr>
          <a:xfrm>
            <a:off x="5411987" y="3419405"/>
            <a:ext cx="1535807" cy="191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IA frugale dit</a:t>
            </a:r>
            <a:endParaRPr lang="en-US" sz="20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07B0C238-6D1C-BC74-3EC7-59F7F52A781D}"/>
              </a:ext>
            </a:extLst>
          </p:cNvPr>
          <p:cNvSpPr/>
          <p:nvPr/>
        </p:nvSpPr>
        <p:spPr>
          <a:xfrm>
            <a:off x="5405736" y="3741653"/>
            <a:ext cx="5149057" cy="162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250"/>
              </a:lnSpc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 traiter que les données réellement utiles à la tâche</a:t>
            </a:r>
            <a:endParaRPr lang="en-US" sz="150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3ABD15C1-1DBA-8AB4-E8BF-E01AC929ADC6}"/>
              </a:ext>
            </a:extLst>
          </p:cNvPr>
          <p:cNvSpPr/>
          <p:nvPr/>
        </p:nvSpPr>
        <p:spPr>
          <a:xfrm>
            <a:off x="840753" y="4828530"/>
            <a:ext cx="3220045" cy="230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92"/>
              </a:lnSpc>
            </a:pPr>
            <a:r>
              <a:rPr lang="en-US" sz="1417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Les bénéfices de cette convergence</a:t>
            </a:r>
            <a:endParaRPr lang="en-US" sz="1417" dirty="0"/>
          </a:p>
        </p:txBody>
      </p:sp>
      <p:pic>
        <p:nvPicPr>
          <p:cNvPr id="12" name="Image 3" descr="preencoded.png">
            <a:extLst>
              <a:ext uri="{FF2B5EF4-FFF2-40B4-BE49-F238E27FC236}">
                <a16:creationId xmlns:a16="http://schemas.microsoft.com/office/drawing/2014/main" id="{1FE7E6D5-1C18-4BD1-189A-661D4FC41E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0753" y="5310085"/>
            <a:ext cx="499651" cy="499651"/>
          </a:xfrm>
          <a:prstGeom prst="rect">
            <a:avLst/>
          </a:prstGeom>
        </p:spPr>
      </p:pic>
      <p:sp>
        <p:nvSpPr>
          <p:cNvPr id="13" name="Text 7">
            <a:extLst>
              <a:ext uri="{FF2B5EF4-FFF2-40B4-BE49-F238E27FC236}">
                <a16:creationId xmlns:a16="http://schemas.microsoft.com/office/drawing/2014/main" id="{C0BA57E9-4952-D31F-0A5F-6AFF9D77F473}"/>
              </a:ext>
            </a:extLst>
          </p:cNvPr>
          <p:cNvSpPr/>
          <p:nvPr/>
        </p:nvSpPr>
        <p:spPr>
          <a:xfrm>
            <a:off x="1432577" y="5522909"/>
            <a:ext cx="1535807" cy="191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Moins de risques</a:t>
            </a:r>
            <a:endParaRPr lang="en-US" sz="2000" dirty="0"/>
          </a:p>
        </p:txBody>
      </p:sp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EE5AC7BD-C184-E84A-4F2B-6DCC537554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82504" y="5310086"/>
            <a:ext cx="499650" cy="499650"/>
          </a:xfrm>
          <a:prstGeom prst="rect">
            <a:avLst/>
          </a:prstGeom>
        </p:spPr>
      </p:pic>
      <p:sp>
        <p:nvSpPr>
          <p:cNvPr id="16" name="Text 9">
            <a:extLst>
              <a:ext uri="{FF2B5EF4-FFF2-40B4-BE49-F238E27FC236}">
                <a16:creationId xmlns:a16="http://schemas.microsoft.com/office/drawing/2014/main" id="{098A550C-B533-CA25-F673-E7425677051B}"/>
              </a:ext>
            </a:extLst>
          </p:cNvPr>
          <p:cNvSpPr/>
          <p:nvPr/>
        </p:nvSpPr>
        <p:spPr>
          <a:xfrm>
            <a:off x="5182154" y="5514391"/>
            <a:ext cx="1535807" cy="191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Moins de calcul</a:t>
            </a:r>
            <a:endParaRPr lang="en-US" sz="2000" dirty="0"/>
          </a:p>
        </p:txBody>
      </p:sp>
      <p:pic>
        <p:nvPicPr>
          <p:cNvPr id="18" name="Image 5" descr="preencoded.png">
            <a:extLst>
              <a:ext uri="{FF2B5EF4-FFF2-40B4-BE49-F238E27FC236}">
                <a16:creationId xmlns:a16="http://schemas.microsoft.com/office/drawing/2014/main" id="{F752D6F6-6E46-A9DB-223D-6B0F95A49D5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650135" y="5274191"/>
            <a:ext cx="499649" cy="499649"/>
          </a:xfrm>
          <a:prstGeom prst="rect">
            <a:avLst/>
          </a:prstGeom>
        </p:spPr>
      </p:pic>
      <p:sp>
        <p:nvSpPr>
          <p:cNvPr id="19" name="Text 11">
            <a:extLst>
              <a:ext uri="{FF2B5EF4-FFF2-40B4-BE49-F238E27FC236}">
                <a16:creationId xmlns:a16="http://schemas.microsoft.com/office/drawing/2014/main" id="{9EF967AF-CF15-C1AB-0170-699F08F3BFB0}"/>
              </a:ext>
            </a:extLst>
          </p:cNvPr>
          <p:cNvSpPr/>
          <p:nvPr/>
        </p:nvSpPr>
        <p:spPr>
          <a:xfrm>
            <a:off x="9262156" y="5524015"/>
            <a:ext cx="1535807" cy="191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Plus de maîtrise</a:t>
            </a:r>
            <a:endParaRPr lang="en-US" sz="2000" dirty="0"/>
          </a:p>
        </p:txBody>
      </p:sp>
      <p:sp>
        <p:nvSpPr>
          <p:cNvPr id="21" name="Shape 13">
            <a:extLst>
              <a:ext uri="{FF2B5EF4-FFF2-40B4-BE49-F238E27FC236}">
                <a16:creationId xmlns:a16="http://schemas.microsoft.com/office/drawing/2014/main" id="{3A68265B-0C23-97B9-4A7B-9579E4BC6338}"/>
              </a:ext>
            </a:extLst>
          </p:cNvPr>
          <p:cNvSpPr/>
          <p:nvPr/>
        </p:nvSpPr>
        <p:spPr>
          <a:xfrm>
            <a:off x="661492" y="5868987"/>
            <a:ext cx="10869018" cy="168267"/>
          </a:xfrm>
          <a:prstGeom prst="roundRect">
            <a:avLst>
              <a:gd name="adj" fmla="val 27249"/>
            </a:avLst>
          </a:prstGeom>
          <a:solidFill>
            <a:srgbClr val="CCE6D1"/>
          </a:solidFill>
          <a:ln/>
        </p:spPr>
        <p:txBody>
          <a:bodyPr/>
          <a:lstStyle/>
          <a:p>
            <a:endParaRPr lang="fr-FR" sz="1500" dirty="0"/>
          </a:p>
        </p:txBody>
      </p:sp>
      <p:sp>
        <p:nvSpPr>
          <p:cNvPr id="23" name="Text 14">
            <a:extLst>
              <a:ext uri="{FF2B5EF4-FFF2-40B4-BE49-F238E27FC236}">
                <a16:creationId xmlns:a16="http://schemas.microsoft.com/office/drawing/2014/main" id="{3B59E950-FB1A-A056-BB0A-02A82B47FF8E}"/>
              </a:ext>
            </a:extLst>
          </p:cNvPr>
          <p:cNvSpPr/>
          <p:nvPr/>
        </p:nvSpPr>
        <p:spPr>
          <a:xfrm>
            <a:off x="1060649" y="5979419"/>
            <a:ext cx="10347028" cy="162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250"/>
              </a:lnSpc>
            </a:pPr>
            <a:endParaRPr lang="en-US" sz="1333" dirty="0"/>
          </a:p>
        </p:txBody>
      </p:sp>
    </p:spTree>
    <p:extLst>
      <p:ext uri="{BB962C8B-B14F-4D97-AF65-F5344CB8AC3E}">
        <p14:creationId xmlns:p14="http://schemas.microsoft.com/office/powerpoint/2010/main" val="1667593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aiphone.ai/70928bcec4d1c264e2b8c61965393bc7f7bcd4ef.png"/>
          <p:cNvPicPr>
            <a:picLocks noChangeAspect="1"/>
          </p:cNvPicPr>
          <p:nvPr/>
        </p:nvPicPr>
        <p:blipFill>
          <a:blip r:embed="rId3"/>
          <a:srcRect t="17188" b="17188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Shape 1"/>
          <p:cNvSpPr/>
          <p:nvPr/>
        </p:nvSpPr>
        <p:spPr>
          <a:xfrm>
            <a:off x="381000" y="1316831"/>
            <a:ext cx="2000250" cy="533400"/>
          </a:xfrm>
          <a:custGeom>
            <a:avLst/>
            <a:gdLst/>
            <a:ahLst/>
            <a:cxnLst/>
            <a:rect l="l" t="t" r="r" b="b"/>
            <a:pathLst>
              <a:path w="2000250" h="533400">
                <a:moveTo>
                  <a:pt x="266700" y="0"/>
                </a:moveTo>
                <a:lnTo>
                  <a:pt x="1733550" y="0"/>
                </a:lnTo>
                <a:cubicBezTo>
                  <a:pt x="1880746" y="0"/>
                  <a:pt x="2000250" y="119504"/>
                  <a:pt x="2000250" y="266700"/>
                </a:cubicBezTo>
                <a:lnTo>
                  <a:pt x="2000250" y="266700"/>
                </a:lnTo>
                <a:cubicBezTo>
                  <a:pt x="2000250" y="413896"/>
                  <a:pt x="1880746" y="533400"/>
                  <a:pt x="173355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609600" y="1418434"/>
            <a:ext cx="1658342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90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CHAPITRE 03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55031"/>
            <a:ext cx="76581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Solutions Concrètes pour les Utilisateurs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174331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0" y="0"/>
                </a:moveTo>
                <a:lnTo>
                  <a:pt x="1828800" y="0"/>
                </a:lnTo>
                <a:lnTo>
                  <a:pt x="1828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5"/>
          <p:cNvSpPr/>
          <p:nvPr/>
        </p:nvSpPr>
        <p:spPr>
          <a:xfrm>
            <a:off x="381000" y="4612481"/>
            <a:ext cx="65436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F5F7F4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Comment chacun peut contribuer à une IA plus responsable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9735" y="332027"/>
            <a:ext cx="11526478" cy="2218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5" b="1" kern="0" spc="116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EDGE AI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9735" y="627814"/>
            <a:ext cx="11618911" cy="4159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62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L'Edge AI : L'Intelligence au Bout des Doigts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9735" y="1154686"/>
            <a:ext cx="1035257" cy="55460"/>
          </a:xfrm>
          <a:custGeom>
            <a:avLst/>
            <a:gdLst/>
            <a:ahLst/>
            <a:cxnLst/>
            <a:rect l="l" t="t" r="r" b="b"/>
            <a:pathLst>
              <a:path w="1035257" h="55460">
                <a:moveTo>
                  <a:pt x="0" y="0"/>
                </a:moveTo>
                <a:lnTo>
                  <a:pt x="1035257" y="0"/>
                </a:lnTo>
                <a:lnTo>
                  <a:pt x="1035257" y="55460"/>
                </a:lnTo>
                <a:lnTo>
                  <a:pt x="0" y="5546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369735" y="1358040"/>
            <a:ext cx="5656940" cy="4889741"/>
          </a:xfrm>
          <a:custGeom>
            <a:avLst/>
            <a:gdLst/>
            <a:ahLst/>
            <a:cxnLst/>
            <a:rect l="l" t="t" r="r" b="b"/>
            <a:pathLst>
              <a:path w="5656940" h="4889741">
                <a:moveTo>
                  <a:pt x="147915" y="0"/>
                </a:moveTo>
                <a:lnTo>
                  <a:pt x="5509025" y="0"/>
                </a:lnTo>
                <a:cubicBezTo>
                  <a:pt x="5590662" y="0"/>
                  <a:pt x="5656940" y="66278"/>
                  <a:pt x="5656940" y="147915"/>
                </a:cubicBezTo>
                <a:lnTo>
                  <a:pt x="5656940" y="4741826"/>
                </a:lnTo>
                <a:cubicBezTo>
                  <a:pt x="5656940" y="4823517"/>
                  <a:pt x="5590716" y="4889741"/>
                  <a:pt x="5509025" y="4889741"/>
                </a:cubicBezTo>
                <a:lnTo>
                  <a:pt x="147915" y="4889741"/>
                </a:lnTo>
                <a:cubicBezTo>
                  <a:pt x="66278" y="4889741"/>
                  <a:pt x="0" y="4823462"/>
                  <a:pt x="0" y="4741826"/>
                </a:cubicBezTo>
                <a:lnTo>
                  <a:pt x="0" y="147915"/>
                </a:lnTo>
                <a:cubicBezTo>
                  <a:pt x="0" y="66278"/>
                  <a:pt x="66278" y="0"/>
                  <a:pt x="147915" y="0"/>
                </a:cubicBezTo>
                <a:close/>
              </a:path>
            </a:pathLst>
          </a:custGeom>
          <a:gradFill flip="none" rotWithShape="1">
            <a:gsLst>
              <a:gs pos="0">
                <a:srgbClr val="2D5A3D"/>
              </a:gs>
              <a:gs pos="100000">
                <a:srgbClr val="7BA391"/>
              </a:gs>
            </a:gsLst>
            <a:lin ang="2700000" scaled="1"/>
          </a:gradFill>
          <a:ln/>
          <a:effectLst>
            <a:outerShdw blurRad="138650" dist="92434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2826352" y="1579881"/>
            <a:ext cx="739469" cy="739469"/>
          </a:xfrm>
          <a:custGeom>
            <a:avLst/>
            <a:gdLst/>
            <a:ahLst/>
            <a:cxnLst/>
            <a:rect l="l" t="t" r="r" b="b"/>
            <a:pathLst>
              <a:path w="739469" h="739469">
                <a:moveTo>
                  <a:pt x="369735" y="0"/>
                </a:moveTo>
                <a:lnTo>
                  <a:pt x="369735" y="0"/>
                </a:lnTo>
                <a:cubicBezTo>
                  <a:pt x="573797" y="0"/>
                  <a:pt x="739469" y="165673"/>
                  <a:pt x="739469" y="369735"/>
                </a:cubicBezTo>
                <a:lnTo>
                  <a:pt x="739469" y="369735"/>
                </a:lnTo>
                <a:cubicBezTo>
                  <a:pt x="739469" y="573797"/>
                  <a:pt x="573797" y="739469"/>
                  <a:pt x="369735" y="739469"/>
                </a:cubicBezTo>
                <a:lnTo>
                  <a:pt x="369735" y="739469"/>
                </a:lnTo>
                <a:cubicBezTo>
                  <a:pt x="165673" y="739469"/>
                  <a:pt x="0" y="573797"/>
                  <a:pt x="0" y="369735"/>
                </a:cubicBezTo>
                <a:lnTo>
                  <a:pt x="0" y="369735"/>
                </a:lnTo>
                <a:cubicBezTo>
                  <a:pt x="0" y="165673"/>
                  <a:pt x="165673" y="0"/>
                  <a:pt x="36973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5"/>
          <p:cNvSpPr/>
          <p:nvPr/>
        </p:nvSpPr>
        <p:spPr>
          <a:xfrm>
            <a:off x="3071301" y="1783235"/>
            <a:ext cx="249571" cy="332761"/>
          </a:xfrm>
          <a:custGeom>
            <a:avLst/>
            <a:gdLst/>
            <a:ahLst/>
            <a:cxnLst/>
            <a:rect l="l" t="t" r="r" b="b"/>
            <a:pathLst>
              <a:path w="249571" h="332761">
                <a:moveTo>
                  <a:pt x="10399" y="41595"/>
                </a:moveTo>
                <a:cubicBezTo>
                  <a:pt x="10399" y="18653"/>
                  <a:pt x="29052" y="0"/>
                  <a:pt x="51994" y="0"/>
                </a:cubicBezTo>
                <a:lnTo>
                  <a:pt x="197577" y="0"/>
                </a:lnTo>
                <a:cubicBezTo>
                  <a:pt x="220519" y="0"/>
                  <a:pt x="239172" y="18653"/>
                  <a:pt x="239172" y="41595"/>
                </a:cubicBezTo>
                <a:lnTo>
                  <a:pt x="239172" y="291166"/>
                </a:lnTo>
                <a:cubicBezTo>
                  <a:pt x="239172" y="314108"/>
                  <a:pt x="220519" y="332761"/>
                  <a:pt x="197577" y="332761"/>
                </a:cubicBezTo>
                <a:lnTo>
                  <a:pt x="51994" y="332761"/>
                </a:lnTo>
                <a:cubicBezTo>
                  <a:pt x="29052" y="332761"/>
                  <a:pt x="10399" y="314108"/>
                  <a:pt x="10399" y="291166"/>
                </a:cubicBezTo>
                <a:lnTo>
                  <a:pt x="10399" y="41595"/>
                </a:lnTo>
                <a:close/>
                <a:moveTo>
                  <a:pt x="51994" y="41595"/>
                </a:moveTo>
                <a:lnTo>
                  <a:pt x="51994" y="239172"/>
                </a:lnTo>
                <a:lnTo>
                  <a:pt x="197577" y="239172"/>
                </a:lnTo>
                <a:lnTo>
                  <a:pt x="197577" y="41595"/>
                </a:lnTo>
                <a:lnTo>
                  <a:pt x="51994" y="41595"/>
                </a:lnTo>
                <a:close/>
                <a:moveTo>
                  <a:pt x="124785" y="306764"/>
                </a:moveTo>
                <a:cubicBezTo>
                  <a:pt x="136289" y="306764"/>
                  <a:pt x="145583" y="297470"/>
                  <a:pt x="145583" y="285967"/>
                </a:cubicBezTo>
                <a:cubicBezTo>
                  <a:pt x="145583" y="274463"/>
                  <a:pt x="136289" y="265169"/>
                  <a:pt x="124785" y="265169"/>
                </a:cubicBezTo>
                <a:cubicBezTo>
                  <a:pt x="113282" y="265169"/>
                  <a:pt x="103988" y="274463"/>
                  <a:pt x="103988" y="285967"/>
                </a:cubicBezTo>
                <a:cubicBezTo>
                  <a:pt x="103988" y="297470"/>
                  <a:pt x="113282" y="306764"/>
                  <a:pt x="124785" y="30676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6"/>
          <p:cNvSpPr/>
          <p:nvPr/>
        </p:nvSpPr>
        <p:spPr>
          <a:xfrm>
            <a:off x="522250" y="2467244"/>
            <a:ext cx="5351909" cy="3327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83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Qu'est-ce que l'Edge AI ?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49980" y="3095793"/>
            <a:ext cx="5296449" cy="5453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31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Traitement de l'IA </a:t>
            </a:r>
            <a:r>
              <a:rPr lang="en-US" sz="131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directement sur l'appareil</a:t>
            </a:r>
            <a:r>
              <a:rPr lang="en-US" sz="131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(smartphone, IoT) plutôt que dans le cloud.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1575" y="3821397"/>
            <a:ext cx="5213259" cy="536115"/>
          </a:xfrm>
          <a:custGeom>
            <a:avLst/>
            <a:gdLst/>
            <a:ahLst/>
            <a:cxnLst/>
            <a:rect l="l" t="t" r="r" b="b"/>
            <a:pathLst>
              <a:path w="5213259" h="536115">
                <a:moveTo>
                  <a:pt x="110922" y="0"/>
                </a:moveTo>
                <a:lnTo>
                  <a:pt x="5102336" y="0"/>
                </a:lnTo>
                <a:cubicBezTo>
                  <a:pt x="5163597" y="0"/>
                  <a:pt x="5213259" y="49662"/>
                  <a:pt x="5213259" y="110922"/>
                </a:cubicBezTo>
                <a:lnTo>
                  <a:pt x="5213259" y="425193"/>
                </a:lnTo>
                <a:cubicBezTo>
                  <a:pt x="5213259" y="486454"/>
                  <a:pt x="5163597" y="536115"/>
                  <a:pt x="5102336" y="536115"/>
                </a:cubicBezTo>
                <a:lnTo>
                  <a:pt x="110922" y="536115"/>
                </a:lnTo>
                <a:cubicBezTo>
                  <a:pt x="49662" y="536115"/>
                  <a:pt x="0" y="486454"/>
                  <a:pt x="0" y="425193"/>
                </a:cubicBezTo>
                <a:lnTo>
                  <a:pt x="0" y="110922"/>
                </a:lnTo>
                <a:cubicBezTo>
                  <a:pt x="0" y="49703"/>
                  <a:pt x="49703" y="0"/>
                  <a:pt x="11092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Shape 9"/>
          <p:cNvSpPr/>
          <p:nvPr/>
        </p:nvSpPr>
        <p:spPr>
          <a:xfrm>
            <a:off x="1705401" y="4006265"/>
            <a:ext cx="166381" cy="147894"/>
          </a:xfrm>
          <a:custGeom>
            <a:avLst/>
            <a:gdLst/>
            <a:ahLst/>
            <a:cxnLst/>
            <a:rect l="l" t="t" r="r" b="b"/>
            <a:pathLst>
              <a:path w="166381" h="147894">
                <a:moveTo>
                  <a:pt x="0" y="97055"/>
                </a:moveTo>
                <a:cubicBezTo>
                  <a:pt x="0" y="120019"/>
                  <a:pt x="18631" y="138650"/>
                  <a:pt x="41595" y="138650"/>
                </a:cubicBezTo>
                <a:lnTo>
                  <a:pt x="129407" y="138650"/>
                </a:lnTo>
                <a:cubicBezTo>
                  <a:pt x="149829" y="138650"/>
                  <a:pt x="166381" y="122099"/>
                  <a:pt x="166381" y="101677"/>
                </a:cubicBezTo>
                <a:cubicBezTo>
                  <a:pt x="166381" y="86772"/>
                  <a:pt x="157571" y="73918"/>
                  <a:pt x="144861" y="68083"/>
                </a:cubicBezTo>
                <a:cubicBezTo>
                  <a:pt x="146796" y="64299"/>
                  <a:pt x="147894" y="59995"/>
                  <a:pt x="147894" y="55460"/>
                </a:cubicBezTo>
                <a:cubicBezTo>
                  <a:pt x="147894" y="40151"/>
                  <a:pt x="135473" y="27730"/>
                  <a:pt x="120164" y="27730"/>
                </a:cubicBezTo>
                <a:cubicBezTo>
                  <a:pt x="115051" y="27730"/>
                  <a:pt x="110285" y="29117"/>
                  <a:pt x="106183" y="31514"/>
                </a:cubicBezTo>
                <a:cubicBezTo>
                  <a:pt x="99222" y="18285"/>
                  <a:pt x="85328" y="9243"/>
                  <a:pt x="69325" y="9243"/>
                </a:cubicBezTo>
                <a:cubicBezTo>
                  <a:pt x="46361" y="9243"/>
                  <a:pt x="27730" y="27875"/>
                  <a:pt x="27730" y="50839"/>
                </a:cubicBezTo>
                <a:cubicBezTo>
                  <a:pt x="27730" y="53149"/>
                  <a:pt x="27932" y="55431"/>
                  <a:pt x="28279" y="57627"/>
                </a:cubicBezTo>
                <a:cubicBezTo>
                  <a:pt x="11843" y="63173"/>
                  <a:pt x="0" y="78742"/>
                  <a:pt x="0" y="97055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Text 10"/>
          <p:cNvSpPr/>
          <p:nvPr/>
        </p:nvSpPr>
        <p:spPr>
          <a:xfrm>
            <a:off x="941184" y="3969291"/>
            <a:ext cx="4752730" cy="240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165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Les données ne quittent pas votre appareil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1575" y="4505406"/>
            <a:ext cx="2551169" cy="702496"/>
          </a:xfrm>
          <a:custGeom>
            <a:avLst/>
            <a:gdLst/>
            <a:ahLst/>
            <a:cxnLst/>
            <a:rect l="l" t="t" r="r" b="b"/>
            <a:pathLst>
              <a:path w="2551169" h="702496">
                <a:moveTo>
                  <a:pt x="73945" y="0"/>
                </a:moveTo>
                <a:lnTo>
                  <a:pt x="2477224" y="0"/>
                </a:lnTo>
                <a:cubicBezTo>
                  <a:pt x="2518063" y="0"/>
                  <a:pt x="2551169" y="33106"/>
                  <a:pt x="2551169" y="73945"/>
                </a:cubicBezTo>
                <a:lnTo>
                  <a:pt x="2551169" y="628551"/>
                </a:lnTo>
                <a:cubicBezTo>
                  <a:pt x="2551169" y="669390"/>
                  <a:pt x="2518063" y="702496"/>
                  <a:pt x="2477224" y="702496"/>
                </a:cubicBezTo>
                <a:lnTo>
                  <a:pt x="73945" y="702496"/>
                </a:lnTo>
                <a:cubicBezTo>
                  <a:pt x="33134" y="702496"/>
                  <a:pt x="0" y="669362"/>
                  <a:pt x="0" y="628551"/>
                </a:cubicBezTo>
                <a:lnTo>
                  <a:pt x="0" y="73945"/>
                </a:lnTo>
                <a:cubicBezTo>
                  <a:pt x="0" y="33134"/>
                  <a:pt x="33134" y="0"/>
                  <a:pt x="7394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Shape 12"/>
          <p:cNvSpPr/>
          <p:nvPr/>
        </p:nvSpPr>
        <p:spPr>
          <a:xfrm>
            <a:off x="1769046" y="4616327"/>
            <a:ext cx="194111" cy="221841"/>
          </a:xfrm>
          <a:custGeom>
            <a:avLst/>
            <a:gdLst/>
            <a:ahLst/>
            <a:cxnLst/>
            <a:rect l="l" t="t" r="r" b="b"/>
            <a:pathLst>
              <a:path w="194111" h="221841">
                <a:moveTo>
                  <a:pt x="146796" y="-4289"/>
                </a:moveTo>
                <a:cubicBezTo>
                  <a:pt x="151952" y="-563"/>
                  <a:pt x="153859" y="6196"/>
                  <a:pt x="151519" y="12089"/>
                </a:cubicBezTo>
                <a:lnTo>
                  <a:pt x="117550" y="97055"/>
                </a:lnTo>
                <a:lnTo>
                  <a:pt x="180246" y="97055"/>
                </a:lnTo>
                <a:cubicBezTo>
                  <a:pt x="186095" y="97055"/>
                  <a:pt x="191294" y="100695"/>
                  <a:pt x="193287" y="106198"/>
                </a:cubicBezTo>
                <a:cubicBezTo>
                  <a:pt x="195281" y="111700"/>
                  <a:pt x="193591" y="117853"/>
                  <a:pt x="189128" y="121579"/>
                </a:cubicBezTo>
                <a:lnTo>
                  <a:pt x="64342" y="225567"/>
                </a:lnTo>
                <a:cubicBezTo>
                  <a:pt x="59446" y="229640"/>
                  <a:pt x="52471" y="229857"/>
                  <a:pt x="47314" y="226130"/>
                </a:cubicBezTo>
                <a:cubicBezTo>
                  <a:pt x="42158" y="222404"/>
                  <a:pt x="40252" y="215645"/>
                  <a:pt x="42592" y="209752"/>
                </a:cubicBezTo>
                <a:lnTo>
                  <a:pt x="76561" y="124785"/>
                </a:lnTo>
                <a:lnTo>
                  <a:pt x="13865" y="124785"/>
                </a:lnTo>
                <a:cubicBezTo>
                  <a:pt x="8016" y="124785"/>
                  <a:pt x="2816" y="121146"/>
                  <a:pt x="823" y="115643"/>
                </a:cubicBezTo>
                <a:cubicBezTo>
                  <a:pt x="-1170" y="110140"/>
                  <a:pt x="520" y="103988"/>
                  <a:pt x="4983" y="100262"/>
                </a:cubicBezTo>
                <a:lnTo>
                  <a:pt x="129768" y="-3726"/>
                </a:lnTo>
                <a:cubicBezTo>
                  <a:pt x="134664" y="-7799"/>
                  <a:pt x="141640" y="-8016"/>
                  <a:pt x="146796" y="-4289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Text 13"/>
          <p:cNvSpPr/>
          <p:nvPr/>
        </p:nvSpPr>
        <p:spPr>
          <a:xfrm>
            <a:off x="670144" y="4912115"/>
            <a:ext cx="2394032" cy="1848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9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Latence réduite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251547" y="4505406"/>
            <a:ext cx="2551169" cy="702496"/>
          </a:xfrm>
          <a:custGeom>
            <a:avLst/>
            <a:gdLst/>
            <a:ahLst/>
            <a:cxnLst/>
            <a:rect l="l" t="t" r="r" b="b"/>
            <a:pathLst>
              <a:path w="2551169" h="702496">
                <a:moveTo>
                  <a:pt x="73945" y="0"/>
                </a:moveTo>
                <a:lnTo>
                  <a:pt x="2477224" y="0"/>
                </a:lnTo>
                <a:cubicBezTo>
                  <a:pt x="2518063" y="0"/>
                  <a:pt x="2551169" y="33106"/>
                  <a:pt x="2551169" y="73945"/>
                </a:cubicBezTo>
                <a:lnTo>
                  <a:pt x="2551169" y="628551"/>
                </a:lnTo>
                <a:cubicBezTo>
                  <a:pt x="2551169" y="669390"/>
                  <a:pt x="2518063" y="702496"/>
                  <a:pt x="2477224" y="702496"/>
                </a:cubicBezTo>
                <a:lnTo>
                  <a:pt x="73945" y="702496"/>
                </a:lnTo>
                <a:cubicBezTo>
                  <a:pt x="33134" y="702496"/>
                  <a:pt x="0" y="669362"/>
                  <a:pt x="0" y="628551"/>
                </a:cubicBezTo>
                <a:lnTo>
                  <a:pt x="0" y="73945"/>
                </a:lnTo>
                <a:cubicBezTo>
                  <a:pt x="0" y="33134"/>
                  <a:pt x="33134" y="0"/>
                  <a:pt x="7394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7" name="Shape 15"/>
          <p:cNvSpPr/>
          <p:nvPr/>
        </p:nvSpPr>
        <p:spPr>
          <a:xfrm>
            <a:off x="4415152" y="4616327"/>
            <a:ext cx="221841" cy="221841"/>
          </a:xfrm>
          <a:custGeom>
            <a:avLst/>
            <a:gdLst/>
            <a:ahLst/>
            <a:cxnLst/>
            <a:rect l="l" t="t" r="r" b="b"/>
            <a:pathLst>
              <a:path w="221841" h="221841">
                <a:moveTo>
                  <a:pt x="110920" y="0"/>
                </a:moveTo>
                <a:cubicBezTo>
                  <a:pt x="112913" y="0"/>
                  <a:pt x="114907" y="433"/>
                  <a:pt x="116726" y="1257"/>
                </a:cubicBezTo>
                <a:lnTo>
                  <a:pt x="198357" y="35876"/>
                </a:lnTo>
                <a:cubicBezTo>
                  <a:pt x="207889" y="39905"/>
                  <a:pt x="214995" y="49308"/>
                  <a:pt x="214952" y="60660"/>
                </a:cubicBezTo>
                <a:cubicBezTo>
                  <a:pt x="214735" y="103641"/>
                  <a:pt x="197057" y="182282"/>
                  <a:pt x="122402" y="218028"/>
                </a:cubicBezTo>
                <a:cubicBezTo>
                  <a:pt x="115167" y="221494"/>
                  <a:pt x="106761" y="221494"/>
                  <a:pt x="99525" y="218028"/>
                </a:cubicBezTo>
                <a:cubicBezTo>
                  <a:pt x="24827" y="182282"/>
                  <a:pt x="7192" y="103641"/>
                  <a:pt x="6976" y="60660"/>
                </a:cubicBezTo>
                <a:cubicBezTo>
                  <a:pt x="6933" y="49308"/>
                  <a:pt x="14038" y="39905"/>
                  <a:pt x="23571" y="35876"/>
                </a:cubicBezTo>
                <a:lnTo>
                  <a:pt x="105158" y="1257"/>
                </a:lnTo>
                <a:cubicBezTo>
                  <a:pt x="106978" y="433"/>
                  <a:pt x="108927" y="0"/>
                  <a:pt x="110920" y="0"/>
                </a:cubicBezTo>
                <a:close/>
                <a:moveTo>
                  <a:pt x="110920" y="28943"/>
                </a:moveTo>
                <a:lnTo>
                  <a:pt x="110920" y="192768"/>
                </a:lnTo>
                <a:cubicBezTo>
                  <a:pt x="170713" y="163824"/>
                  <a:pt x="186788" y="99698"/>
                  <a:pt x="187178" y="61310"/>
                </a:cubicBezTo>
                <a:lnTo>
                  <a:pt x="110920" y="28987"/>
                </a:lnTo>
                <a:lnTo>
                  <a:pt x="110920" y="28987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8" name="Text 16"/>
          <p:cNvSpPr/>
          <p:nvPr/>
        </p:nvSpPr>
        <p:spPr>
          <a:xfrm>
            <a:off x="3330115" y="4912115"/>
            <a:ext cx="2394032" cy="1848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9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Confidentialité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1575" y="5318823"/>
            <a:ext cx="2551169" cy="702496"/>
          </a:xfrm>
          <a:custGeom>
            <a:avLst/>
            <a:gdLst/>
            <a:ahLst/>
            <a:cxnLst/>
            <a:rect l="l" t="t" r="r" b="b"/>
            <a:pathLst>
              <a:path w="2551169" h="702496">
                <a:moveTo>
                  <a:pt x="73945" y="0"/>
                </a:moveTo>
                <a:lnTo>
                  <a:pt x="2477224" y="0"/>
                </a:lnTo>
                <a:cubicBezTo>
                  <a:pt x="2518063" y="0"/>
                  <a:pt x="2551169" y="33106"/>
                  <a:pt x="2551169" y="73945"/>
                </a:cubicBezTo>
                <a:lnTo>
                  <a:pt x="2551169" y="628551"/>
                </a:lnTo>
                <a:cubicBezTo>
                  <a:pt x="2551169" y="669390"/>
                  <a:pt x="2518063" y="702496"/>
                  <a:pt x="2477224" y="702496"/>
                </a:cubicBezTo>
                <a:lnTo>
                  <a:pt x="73945" y="702496"/>
                </a:lnTo>
                <a:cubicBezTo>
                  <a:pt x="33134" y="702496"/>
                  <a:pt x="0" y="669362"/>
                  <a:pt x="0" y="628551"/>
                </a:cubicBezTo>
                <a:lnTo>
                  <a:pt x="0" y="73945"/>
                </a:lnTo>
                <a:cubicBezTo>
                  <a:pt x="0" y="33134"/>
                  <a:pt x="33134" y="0"/>
                  <a:pt x="7394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Shape 18"/>
          <p:cNvSpPr/>
          <p:nvPr/>
        </p:nvSpPr>
        <p:spPr>
          <a:xfrm>
            <a:off x="1755180" y="5429743"/>
            <a:ext cx="221841" cy="221841"/>
          </a:xfrm>
          <a:custGeom>
            <a:avLst/>
            <a:gdLst/>
            <a:ahLst/>
            <a:cxnLst/>
            <a:rect l="l" t="t" r="r" b="b"/>
            <a:pathLst>
              <a:path w="221841" h="221841">
                <a:moveTo>
                  <a:pt x="204206" y="2903"/>
                </a:moveTo>
                <a:cubicBezTo>
                  <a:pt x="206979" y="260"/>
                  <a:pt x="211009" y="-693"/>
                  <a:pt x="214735" y="520"/>
                </a:cubicBezTo>
                <a:cubicBezTo>
                  <a:pt x="218981" y="1950"/>
                  <a:pt x="221841" y="5936"/>
                  <a:pt x="221841" y="10399"/>
                </a:cubicBezTo>
                <a:lnTo>
                  <a:pt x="221841" y="91379"/>
                </a:lnTo>
                <a:cubicBezTo>
                  <a:pt x="221841" y="148226"/>
                  <a:pt x="175003" y="194111"/>
                  <a:pt x="118373" y="194111"/>
                </a:cubicBezTo>
                <a:cubicBezTo>
                  <a:pt x="85010" y="194111"/>
                  <a:pt x="56240" y="172663"/>
                  <a:pt x="45798" y="142680"/>
                </a:cubicBezTo>
                <a:cubicBezTo>
                  <a:pt x="30460" y="156025"/>
                  <a:pt x="20798" y="175653"/>
                  <a:pt x="20798" y="197577"/>
                </a:cubicBezTo>
                <a:cubicBezTo>
                  <a:pt x="20798" y="203340"/>
                  <a:pt x="16161" y="207976"/>
                  <a:pt x="10399" y="207976"/>
                </a:cubicBezTo>
                <a:cubicBezTo>
                  <a:pt x="4636" y="207976"/>
                  <a:pt x="0" y="203340"/>
                  <a:pt x="0" y="197577"/>
                </a:cubicBezTo>
                <a:cubicBezTo>
                  <a:pt x="0" y="165124"/>
                  <a:pt x="16551" y="136527"/>
                  <a:pt x="41638" y="119716"/>
                </a:cubicBezTo>
                <a:cubicBezTo>
                  <a:pt x="56933" y="109491"/>
                  <a:pt x="75175" y="103988"/>
                  <a:pt x="93589" y="103988"/>
                </a:cubicBezTo>
                <a:lnTo>
                  <a:pt x="128252" y="103988"/>
                </a:lnTo>
                <a:cubicBezTo>
                  <a:pt x="134014" y="103988"/>
                  <a:pt x="138650" y="99352"/>
                  <a:pt x="138650" y="93589"/>
                </a:cubicBezTo>
                <a:cubicBezTo>
                  <a:pt x="138650" y="87826"/>
                  <a:pt x="134014" y="83190"/>
                  <a:pt x="128252" y="83190"/>
                </a:cubicBezTo>
                <a:lnTo>
                  <a:pt x="93589" y="83190"/>
                </a:lnTo>
                <a:cubicBezTo>
                  <a:pt x="76388" y="83190"/>
                  <a:pt x="60096" y="87003"/>
                  <a:pt x="45495" y="93806"/>
                </a:cubicBezTo>
                <a:cubicBezTo>
                  <a:pt x="55590" y="63476"/>
                  <a:pt x="84144" y="41595"/>
                  <a:pt x="117853" y="41595"/>
                </a:cubicBezTo>
                <a:cubicBezTo>
                  <a:pt x="146623" y="41595"/>
                  <a:pt x="168027" y="32020"/>
                  <a:pt x="182282" y="22531"/>
                </a:cubicBezTo>
                <a:cubicBezTo>
                  <a:pt x="190601" y="16985"/>
                  <a:pt x="197664" y="10355"/>
                  <a:pt x="204250" y="2903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1" name="Text 19"/>
          <p:cNvSpPr/>
          <p:nvPr/>
        </p:nvSpPr>
        <p:spPr>
          <a:xfrm>
            <a:off x="670144" y="5725531"/>
            <a:ext cx="2394032" cy="1848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9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Moins d'énergie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251547" y="5318823"/>
            <a:ext cx="2551169" cy="702496"/>
          </a:xfrm>
          <a:custGeom>
            <a:avLst/>
            <a:gdLst/>
            <a:ahLst/>
            <a:cxnLst/>
            <a:rect l="l" t="t" r="r" b="b"/>
            <a:pathLst>
              <a:path w="2551169" h="702496">
                <a:moveTo>
                  <a:pt x="73945" y="0"/>
                </a:moveTo>
                <a:lnTo>
                  <a:pt x="2477224" y="0"/>
                </a:lnTo>
                <a:cubicBezTo>
                  <a:pt x="2518063" y="0"/>
                  <a:pt x="2551169" y="33106"/>
                  <a:pt x="2551169" y="73945"/>
                </a:cubicBezTo>
                <a:lnTo>
                  <a:pt x="2551169" y="628551"/>
                </a:lnTo>
                <a:cubicBezTo>
                  <a:pt x="2551169" y="669390"/>
                  <a:pt x="2518063" y="702496"/>
                  <a:pt x="2477224" y="702496"/>
                </a:cubicBezTo>
                <a:lnTo>
                  <a:pt x="73945" y="702496"/>
                </a:lnTo>
                <a:cubicBezTo>
                  <a:pt x="33134" y="702496"/>
                  <a:pt x="0" y="669362"/>
                  <a:pt x="0" y="628551"/>
                </a:cubicBezTo>
                <a:lnTo>
                  <a:pt x="0" y="73945"/>
                </a:lnTo>
                <a:cubicBezTo>
                  <a:pt x="0" y="33134"/>
                  <a:pt x="33134" y="0"/>
                  <a:pt x="7394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3" name="Shape 21"/>
          <p:cNvSpPr/>
          <p:nvPr/>
        </p:nvSpPr>
        <p:spPr>
          <a:xfrm>
            <a:off x="4401287" y="5429743"/>
            <a:ext cx="249571" cy="221841"/>
          </a:xfrm>
          <a:custGeom>
            <a:avLst/>
            <a:gdLst/>
            <a:ahLst/>
            <a:cxnLst/>
            <a:rect l="l" t="t" r="r" b="b"/>
            <a:pathLst>
              <a:path w="249571" h="221841">
                <a:moveTo>
                  <a:pt x="124785" y="41595"/>
                </a:moveTo>
                <a:cubicBezTo>
                  <a:pt x="85400" y="41595"/>
                  <a:pt x="49741" y="57193"/>
                  <a:pt x="23527" y="82584"/>
                </a:cubicBezTo>
                <a:cubicBezTo>
                  <a:pt x="18025" y="87913"/>
                  <a:pt x="9229" y="87783"/>
                  <a:pt x="3943" y="82280"/>
                </a:cubicBezTo>
                <a:cubicBezTo>
                  <a:pt x="-1343" y="76778"/>
                  <a:pt x="-1257" y="67982"/>
                  <a:pt x="4246" y="62696"/>
                </a:cubicBezTo>
                <a:cubicBezTo>
                  <a:pt x="35399" y="32453"/>
                  <a:pt x="77948" y="13865"/>
                  <a:pt x="124785" y="13865"/>
                </a:cubicBezTo>
                <a:cubicBezTo>
                  <a:pt x="171623" y="13865"/>
                  <a:pt x="214172" y="32453"/>
                  <a:pt x="245368" y="62696"/>
                </a:cubicBezTo>
                <a:cubicBezTo>
                  <a:pt x="250871" y="68025"/>
                  <a:pt x="251001" y="76821"/>
                  <a:pt x="245671" y="82280"/>
                </a:cubicBezTo>
                <a:cubicBezTo>
                  <a:pt x="240342" y="87740"/>
                  <a:pt x="231546" y="87913"/>
                  <a:pt x="226087" y="82584"/>
                </a:cubicBezTo>
                <a:cubicBezTo>
                  <a:pt x="199830" y="57193"/>
                  <a:pt x="164171" y="41595"/>
                  <a:pt x="124785" y="41595"/>
                </a:cubicBezTo>
                <a:close/>
                <a:moveTo>
                  <a:pt x="103988" y="187178"/>
                </a:moveTo>
                <a:cubicBezTo>
                  <a:pt x="103988" y="175700"/>
                  <a:pt x="113307" y="166381"/>
                  <a:pt x="124785" y="166381"/>
                </a:cubicBezTo>
                <a:cubicBezTo>
                  <a:pt x="136264" y="166381"/>
                  <a:pt x="145583" y="175700"/>
                  <a:pt x="145583" y="187178"/>
                </a:cubicBezTo>
                <a:cubicBezTo>
                  <a:pt x="145583" y="198657"/>
                  <a:pt x="136264" y="207976"/>
                  <a:pt x="124785" y="207976"/>
                </a:cubicBezTo>
                <a:cubicBezTo>
                  <a:pt x="113307" y="207976"/>
                  <a:pt x="103988" y="198657"/>
                  <a:pt x="103988" y="187178"/>
                </a:cubicBezTo>
                <a:close/>
                <a:moveTo>
                  <a:pt x="72792" y="141337"/>
                </a:moveTo>
                <a:cubicBezTo>
                  <a:pt x="67722" y="147100"/>
                  <a:pt x="58970" y="147619"/>
                  <a:pt x="53207" y="142550"/>
                </a:cubicBezTo>
                <a:cubicBezTo>
                  <a:pt x="47444" y="137481"/>
                  <a:pt x="46925" y="128728"/>
                  <a:pt x="51994" y="122966"/>
                </a:cubicBezTo>
                <a:cubicBezTo>
                  <a:pt x="69759" y="102861"/>
                  <a:pt x="95799" y="90123"/>
                  <a:pt x="124785" y="90123"/>
                </a:cubicBezTo>
                <a:cubicBezTo>
                  <a:pt x="153772" y="90123"/>
                  <a:pt x="179812" y="102861"/>
                  <a:pt x="197577" y="122966"/>
                </a:cubicBezTo>
                <a:cubicBezTo>
                  <a:pt x="202646" y="128728"/>
                  <a:pt x="202083" y="137481"/>
                  <a:pt x="196364" y="142550"/>
                </a:cubicBezTo>
                <a:cubicBezTo>
                  <a:pt x="190644" y="147619"/>
                  <a:pt x="181849" y="147056"/>
                  <a:pt x="176779" y="141337"/>
                </a:cubicBezTo>
                <a:cubicBezTo>
                  <a:pt x="164041" y="126909"/>
                  <a:pt x="145496" y="117853"/>
                  <a:pt x="124785" y="117853"/>
                </a:cubicBezTo>
                <a:cubicBezTo>
                  <a:pt x="104075" y="117853"/>
                  <a:pt x="85530" y="126909"/>
                  <a:pt x="72792" y="141337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Text 22"/>
          <p:cNvSpPr/>
          <p:nvPr/>
        </p:nvSpPr>
        <p:spPr>
          <a:xfrm>
            <a:off x="3330115" y="5725531"/>
            <a:ext cx="2394032" cy="1848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9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Sans internet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188915" y="1358040"/>
            <a:ext cx="5638453" cy="3004094"/>
          </a:xfrm>
          <a:custGeom>
            <a:avLst/>
            <a:gdLst/>
            <a:ahLst/>
            <a:cxnLst/>
            <a:rect l="l" t="t" r="r" b="b"/>
            <a:pathLst>
              <a:path w="5638453" h="3004094">
                <a:moveTo>
                  <a:pt x="36973" y="0"/>
                </a:moveTo>
                <a:lnTo>
                  <a:pt x="5490562" y="0"/>
                </a:lnTo>
                <a:cubicBezTo>
                  <a:pt x="5572240" y="0"/>
                  <a:pt x="5638453" y="66213"/>
                  <a:pt x="5638453" y="147892"/>
                </a:cubicBezTo>
                <a:lnTo>
                  <a:pt x="5638453" y="2856202"/>
                </a:lnTo>
                <a:cubicBezTo>
                  <a:pt x="5638453" y="2937881"/>
                  <a:pt x="5572240" y="3004094"/>
                  <a:pt x="5490562" y="3004094"/>
                </a:cubicBezTo>
                <a:lnTo>
                  <a:pt x="36973" y="3004094"/>
                </a:lnTo>
                <a:cubicBezTo>
                  <a:pt x="16554" y="3004094"/>
                  <a:pt x="0" y="2987540"/>
                  <a:pt x="0" y="2967121"/>
                </a:cubicBezTo>
                <a:lnTo>
                  <a:pt x="0" y="36973"/>
                </a:lnTo>
                <a:cubicBezTo>
                  <a:pt x="0" y="16567"/>
                  <a:pt x="16567" y="0"/>
                  <a:pt x="3697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38650" dist="92434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6" name="Shape 24"/>
          <p:cNvSpPr/>
          <p:nvPr/>
        </p:nvSpPr>
        <p:spPr>
          <a:xfrm>
            <a:off x="6188915" y="1358040"/>
            <a:ext cx="36973" cy="3004094"/>
          </a:xfrm>
          <a:custGeom>
            <a:avLst/>
            <a:gdLst/>
            <a:ahLst/>
            <a:cxnLst/>
            <a:rect l="l" t="t" r="r" b="b"/>
            <a:pathLst>
              <a:path w="36973" h="3004094">
                <a:moveTo>
                  <a:pt x="36973" y="0"/>
                </a:moveTo>
                <a:lnTo>
                  <a:pt x="36973" y="0"/>
                </a:lnTo>
                <a:lnTo>
                  <a:pt x="36973" y="3004094"/>
                </a:lnTo>
                <a:lnTo>
                  <a:pt x="36973" y="3004094"/>
                </a:lnTo>
                <a:cubicBezTo>
                  <a:pt x="16554" y="3004094"/>
                  <a:pt x="0" y="2987540"/>
                  <a:pt x="0" y="2967121"/>
                </a:cubicBezTo>
                <a:lnTo>
                  <a:pt x="0" y="36973"/>
                </a:lnTo>
                <a:cubicBezTo>
                  <a:pt x="0" y="16567"/>
                  <a:pt x="16567" y="0"/>
                  <a:pt x="36973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7" name="Shape 25"/>
          <p:cNvSpPr/>
          <p:nvPr/>
        </p:nvSpPr>
        <p:spPr>
          <a:xfrm>
            <a:off x="6438486" y="1579881"/>
            <a:ext cx="138650" cy="184867"/>
          </a:xfrm>
          <a:custGeom>
            <a:avLst/>
            <a:gdLst/>
            <a:ahLst/>
            <a:cxnLst/>
            <a:rect l="l" t="t" r="r" b="b"/>
            <a:pathLst>
              <a:path w="138650" h="184867">
                <a:moveTo>
                  <a:pt x="69325" y="0"/>
                </a:moveTo>
                <a:cubicBezTo>
                  <a:pt x="50189" y="0"/>
                  <a:pt x="34663" y="15526"/>
                  <a:pt x="34663" y="34663"/>
                </a:cubicBezTo>
                <a:lnTo>
                  <a:pt x="34663" y="80879"/>
                </a:lnTo>
                <a:cubicBezTo>
                  <a:pt x="34663" y="100016"/>
                  <a:pt x="50189" y="115542"/>
                  <a:pt x="69325" y="115542"/>
                </a:cubicBezTo>
                <a:cubicBezTo>
                  <a:pt x="88462" y="115542"/>
                  <a:pt x="103988" y="100016"/>
                  <a:pt x="103988" y="80879"/>
                </a:cubicBezTo>
                <a:lnTo>
                  <a:pt x="103988" y="34663"/>
                </a:lnTo>
                <a:cubicBezTo>
                  <a:pt x="103988" y="15526"/>
                  <a:pt x="88462" y="0"/>
                  <a:pt x="69325" y="0"/>
                </a:cubicBezTo>
                <a:close/>
                <a:moveTo>
                  <a:pt x="17331" y="66437"/>
                </a:moveTo>
                <a:cubicBezTo>
                  <a:pt x="17331" y="61634"/>
                  <a:pt x="13468" y="57771"/>
                  <a:pt x="8666" y="57771"/>
                </a:cubicBezTo>
                <a:cubicBezTo>
                  <a:pt x="3863" y="57771"/>
                  <a:pt x="0" y="61634"/>
                  <a:pt x="0" y="66437"/>
                </a:cubicBezTo>
                <a:lnTo>
                  <a:pt x="0" y="80879"/>
                </a:lnTo>
                <a:cubicBezTo>
                  <a:pt x="0" y="116228"/>
                  <a:pt x="26466" y="145402"/>
                  <a:pt x="60660" y="149663"/>
                </a:cubicBezTo>
                <a:lnTo>
                  <a:pt x="60660" y="167536"/>
                </a:lnTo>
                <a:lnTo>
                  <a:pt x="43328" y="167536"/>
                </a:lnTo>
                <a:cubicBezTo>
                  <a:pt x="38526" y="167536"/>
                  <a:pt x="34663" y="171399"/>
                  <a:pt x="34663" y="176202"/>
                </a:cubicBezTo>
                <a:cubicBezTo>
                  <a:pt x="34663" y="181004"/>
                  <a:pt x="38526" y="184867"/>
                  <a:pt x="43328" y="184867"/>
                </a:cubicBezTo>
                <a:lnTo>
                  <a:pt x="95322" y="184867"/>
                </a:lnTo>
                <a:cubicBezTo>
                  <a:pt x="100124" y="184867"/>
                  <a:pt x="103988" y="181004"/>
                  <a:pt x="103988" y="176202"/>
                </a:cubicBezTo>
                <a:cubicBezTo>
                  <a:pt x="103988" y="171399"/>
                  <a:pt x="100124" y="167536"/>
                  <a:pt x="95322" y="167536"/>
                </a:cubicBezTo>
                <a:lnTo>
                  <a:pt x="77991" y="167536"/>
                </a:lnTo>
                <a:lnTo>
                  <a:pt x="77991" y="149663"/>
                </a:lnTo>
                <a:cubicBezTo>
                  <a:pt x="112184" y="145402"/>
                  <a:pt x="138650" y="116228"/>
                  <a:pt x="138650" y="80879"/>
                </a:cubicBezTo>
                <a:lnTo>
                  <a:pt x="138650" y="66437"/>
                </a:lnTo>
                <a:cubicBezTo>
                  <a:pt x="138650" y="61634"/>
                  <a:pt x="134787" y="57771"/>
                  <a:pt x="129985" y="57771"/>
                </a:cubicBezTo>
                <a:cubicBezTo>
                  <a:pt x="125183" y="57771"/>
                  <a:pt x="121319" y="61634"/>
                  <a:pt x="121319" y="66437"/>
                </a:cubicBezTo>
                <a:lnTo>
                  <a:pt x="121319" y="80879"/>
                </a:lnTo>
                <a:cubicBezTo>
                  <a:pt x="121319" y="109584"/>
                  <a:pt x="98030" y="132873"/>
                  <a:pt x="69325" y="132873"/>
                </a:cubicBezTo>
                <a:cubicBezTo>
                  <a:pt x="40620" y="132873"/>
                  <a:pt x="17331" y="109584"/>
                  <a:pt x="17331" y="80879"/>
                </a:cubicBezTo>
                <a:lnTo>
                  <a:pt x="17331" y="66437"/>
                </a:ln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8" name="Text 26"/>
          <p:cNvSpPr/>
          <p:nvPr/>
        </p:nvSpPr>
        <p:spPr>
          <a:xfrm>
            <a:off x="6623354" y="1542908"/>
            <a:ext cx="5111582" cy="2588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6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Exemples Concrets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92270" y="1912642"/>
            <a:ext cx="5250232" cy="665522"/>
          </a:xfrm>
          <a:custGeom>
            <a:avLst/>
            <a:gdLst/>
            <a:ahLst/>
            <a:cxnLst/>
            <a:rect l="l" t="t" r="r" b="b"/>
            <a:pathLst>
              <a:path w="5250232" h="665522">
                <a:moveTo>
                  <a:pt x="73946" y="0"/>
                </a:moveTo>
                <a:lnTo>
                  <a:pt x="5176286" y="0"/>
                </a:lnTo>
                <a:cubicBezTo>
                  <a:pt x="5217125" y="0"/>
                  <a:pt x="5250232" y="33107"/>
                  <a:pt x="5250232" y="73946"/>
                </a:cubicBezTo>
                <a:lnTo>
                  <a:pt x="5250232" y="591576"/>
                </a:lnTo>
                <a:cubicBezTo>
                  <a:pt x="5250232" y="632416"/>
                  <a:pt x="5217125" y="665522"/>
                  <a:pt x="5176286" y="665522"/>
                </a:cubicBezTo>
                <a:lnTo>
                  <a:pt x="73946" y="665522"/>
                </a:lnTo>
                <a:cubicBezTo>
                  <a:pt x="33134" y="665522"/>
                  <a:pt x="0" y="632388"/>
                  <a:pt x="0" y="591576"/>
                </a:cubicBezTo>
                <a:lnTo>
                  <a:pt x="0" y="73946"/>
                </a:lnTo>
                <a:cubicBezTo>
                  <a:pt x="0" y="33134"/>
                  <a:pt x="33134" y="0"/>
                  <a:pt x="73946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0" name="Text 28"/>
          <p:cNvSpPr/>
          <p:nvPr/>
        </p:nvSpPr>
        <p:spPr>
          <a:xfrm>
            <a:off x="6503190" y="2023563"/>
            <a:ext cx="5102338" cy="2218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5" b="1" dirty="0">
                <a:solidFill>
                  <a:srgbClr val="2D5A3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Siri &amp; Google Assistant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503190" y="2282377"/>
            <a:ext cx="5093095" cy="1848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9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Partie du traitement vocal local sur smartphone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92270" y="2689085"/>
            <a:ext cx="5250232" cy="665522"/>
          </a:xfrm>
          <a:custGeom>
            <a:avLst/>
            <a:gdLst/>
            <a:ahLst/>
            <a:cxnLst/>
            <a:rect l="l" t="t" r="r" b="b"/>
            <a:pathLst>
              <a:path w="5250232" h="665522">
                <a:moveTo>
                  <a:pt x="73946" y="0"/>
                </a:moveTo>
                <a:lnTo>
                  <a:pt x="5176286" y="0"/>
                </a:lnTo>
                <a:cubicBezTo>
                  <a:pt x="5217125" y="0"/>
                  <a:pt x="5250232" y="33107"/>
                  <a:pt x="5250232" y="73946"/>
                </a:cubicBezTo>
                <a:lnTo>
                  <a:pt x="5250232" y="591576"/>
                </a:lnTo>
                <a:cubicBezTo>
                  <a:pt x="5250232" y="632416"/>
                  <a:pt x="5217125" y="665522"/>
                  <a:pt x="5176286" y="665522"/>
                </a:cubicBezTo>
                <a:lnTo>
                  <a:pt x="73946" y="665522"/>
                </a:lnTo>
                <a:cubicBezTo>
                  <a:pt x="33134" y="665522"/>
                  <a:pt x="0" y="632388"/>
                  <a:pt x="0" y="591576"/>
                </a:cubicBezTo>
                <a:lnTo>
                  <a:pt x="0" y="73946"/>
                </a:lnTo>
                <a:cubicBezTo>
                  <a:pt x="0" y="33134"/>
                  <a:pt x="33134" y="0"/>
                  <a:pt x="73946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3" name="Text 31"/>
          <p:cNvSpPr/>
          <p:nvPr/>
        </p:nvSpPr>
        <p:spPr>
          <a:xfrm>
            <a:off x="6503190" y="2800005"/>
            <a:ext cx="5102338" cy="2218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5" b="1" dirty="0">
                <a:solidFill>
                  <a:srgbClr val="2D5A3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Caméras de surveillance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503190" y="3058820"/>
            <a:ext cx="5093095" cy="1848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9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Détection locale des mouvements sans cloud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92270" y="3465528"/>
            <a:ext cx="5250232" cy="665522"/>
          </a:xfrm>
          <a:custGeom>
            <a:avLst/>
            <a:gdLst/>
            <a:ahLst/>
            <a:cxnLst/>
            <a:rect l="l" t="t" r="r" b="b"/>
            <a:pathLst>
              <a:path w="5250232" h="665522">
                <a:moveTo>
                  <a:pt x="73946" y="0"/>
                </a:moveTo>
                <a:lnTo>
                  <a:pt x="5176286" y="0"/>
                </a:lnTo>
                <a:cubicBezTo>
                  <a:pt x="5217125" y="0"/>
                  <a:pt x="5250232" y="33107"/>
                  <a:pt x="5250232" y="73946"/>
                </a:cubicBezTo>
                <a:lnTo>
                  <a:pt x="5250232" y="591576"/>
                </a:lnTo>
                <a:cubicBezTo>
                  <a:pt x="5250232" y="632416"/>
                  <a:pt x="5217125" y="665522"/>
                  <a:pt x="5176286" y="665522"/>
                </a:cubicBezTo>
                <a:lnTo>
                  <a:pt x="73946" y="665522"/>
                </a:lnTo>
                <a:cubicBezTo>
                  <a:pt x="33134" y="665522"/>
                  <a:pt x="0" y="632388"/>
                  <a:pt x="0" y="591576"/>
                </a:cubicBezTo>
                <a:lnTo>
                  <a:pt x="0" y="73946"/>
                </a:lnTo>
                <a:cubicBezTo>
                  <a:pt x="0" y="33134"/>
                  <a:pt x="33134" y="0"/>
                  <a:pt x="73946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6" name="Text 34"/>
          <p:cNvSpPr/>
          <p:nvPr/>
        </p:nvSpPr>
        <p:spPr>
          <a:xfrm>
            <a:off x="6503190" y="3576448"/>
            <a:ext cx="5102338" cy="2218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5" b="1" dirty="0">
                <a:solidFill>
                  <a:srgbClr val="2D5A3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Smartphones modernes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503190" y="3835262"/>
            <a:ext cx="5093095" cy="1848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9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NPU dédiés pour l'IA embarquée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70429" y="4510028"/>
            <a:ext cx="5656940" cy="1737753"/>
          </a:xfrm>
          <a:custGeom>
            <a:avLst/>
            <a:gdLst/>
            <a:ahLst/>
            <a:cxnLst/>
            <a:rect l="l" t="t" r="r" b="b"/>
            <a:pathLst>
              <a:path w="5656940" h="1737753">
                <a:moveTo>
                  <a:pt x="147900" y="0"/>
                </a:moveTo>
                <a:lnTo>
                  <a:pt x="5509040" y="0"/>
                </a:lnTo>
                <a:cubicBezTo>
                  <a:pt x="5590723" y="0"/>
                  <a:pt x="5656940" y="66217"/>
                  <a:pt x="5656940" y="147900"/>
                </a:cubicBezTo>
                <a:lnTo>
                  <a:pt x="5656940" y="1589853"/>
                </a:lnTo>
                <a:cubicBezTo>
                  <a:pt x="5656940" y="1671536"/>
                  <a:pt x="5590723" y="1737753"/>
                  <a:pt x="5509040" y="1737753"/>
                </a:cubicBezTo>
                <a:lnTo>
                  <a:pt x="147900" y="1737753"/>
                </a:lnTo>
                <a:cubicBezTo>
                  <a:pt x="66217" y="1737753"/>
                  <a:pt x="0" y="1671536"/>
                  <a:pt x="0" y="1589853"/>
                </a:cubicBezTo>
                <a:lnTo>
                  <a:pt x="0" y="147900"/>
                </a:lnTo>
                <a:cubicBezTo>
                  <a:pt x="0" y="66217"/>
                  <a:pt x="66217" y="0"/>
                  <a:pt x="147900" y="0"/>
                </a:cubicBezTo>
                <a:close/>
              </a:path>
            </a:pathLst>
          </a:custGeom>
          <a:solidFill>
            <a:srgbClr val="E8A838"/>
          </a:solidFill>
          <a:ln/>
          <a:effectLst>
            <a:outerShdw blurRad="138650" dist="92434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39" name="Shape 37"/>
          <p:cNvSpPr/>
          <p:nvPr/>
        </p:nvSpPr>
        <p:spPr>
          <a:xfrm>
            <a:off x="6378404" y="4731869"/>
            <a:ext cx="184867" cy="184867"/>
          </a:xfrm>
          <a:custGeom>
            <a:avLst/>
            <a:gdLst/>
            <a:ahLst/>
            <a:cxnLst/>
            <a:rect l="l" t="t" r="r" b="b"/>
            <a:pathLst>
              <a:path w="184867" h="184867">
                <a:moveTo>
                  <a:pt x="63548" y="8666"/>
                </a:moveTo>
                <a:cubicBezTo>
                  <a:pt x="63548" y="3863"/>
                  <a:pt x="59685" y="0"/>
                  <a:pt x="54882" y="0"/>
                </a:cubicBezTo>
                <a:cubicBezTo>
                  <a:pt x="50080" y="0"/>
                  <a:pt x="46217" y="3863"/>
                  <a:pt x="46217" y="8666"/>
                </a:cubicBezTo>
                <a:lnTo>
                  <a:pt x="46217" y="23108"/>
                </a:lnTo>
                <a:cubicBezTo>
                  <a:pt x="33471" y="23108"/>
                  <a:pt x="23108" y="33471"/>
                  <a:pt x="23108" y="46217"/>
                </a:cubicBezTo>
                <a:lnTo>
                  <a:pt x="8666" y="46217"/>
                </a:lnTo>
                <a:cubicBezTo>
                  <a:pt x="3863" y="46217"/>
                  <a:pt x="0" y="50080"/>
                  <a:pt x="0" y="54882"/>
                </a:cubicBezTo>
                <a:cubicBezTo>
                  <a:pt x="0" y="59685"/>
                  <a:pt x="3863" y="63548"/>
                  <a:pt x="8666" y="63548"/>
                </a:cubicBezTo>
                <a:lnTo>
                  <a:pt x="23108" y="63548"/>
                </a:lnTo>
                <a:lnTo>
                  <a:pt x="23108" y="83768"/>
                </a:lnTo>
                <a:lnTo>
                  <a:pt x="8666" y="83768"/>
                </a:lnTo>
                <a:cubicBezTo>
                  <a:pt x="3863" y="83768"/>
                  <a:pt x="0" y="87631"/>
                  <a:pt x="0" y="92434"/>
                </a:cubicBezTo>
                <a:cubicBezTo>
                  <a:pt x="0" y="97236"/>
                  <a:pt x="3863" y="101099"/>
                  <a:pt x="8666" y="101099"/>
                </a:cubicBezTo>
                <a:lnTo>
                  <a:pt x="23108" y="101099"/>
                </a:lnTo>
                <a:lnTo>
                  <a:pt x="23108" y="121319"/>
                </a:lnTo>
                <a:lnTo>
                  <a:pt x="8666" y="121319"/>
                </a:lnTo>
                <a:cubicBezTo>
                  <a:pt x="3863" y="121319"/>
                  <a:pt x="0" y="125183"/>
                  <a:pt x="0" y="129985"/>
                </a:cubicBezTo>
                <a:cubicBezTo>
                  <a:pt x="0" y="134787"/>
                  <a:pt x="3863" y="138650"/>
                  <a:pt x="8666" y="138650"/>
                </a:cubicBezTo>
                <a:lnTo>
                  <a:pt x="23108" y="138650"/>
                </a:lnTo>
                <a:cubicBezTo>
                  <a:pt x="23108" y="151396"/>
                  <a:pt x="33471" y="161759"/>
                  <a:pt x="46217" y="161759"/>
                </a:cubicBezTo>
                <a:lnTo>
                  <a:pt x="46217" y="176202"/>
                </a:lnTo>
                <a:cubicBezTo>
                  <a:pt x="46217" y="181004"/>
                  <a:pt x="50080" y="184867"/>
                  <a:pt x="54882" y="184867"/>
                </a:cubicBezTo>
                <a:cubicBezTo>
                  <a:pt x="59685" y="184867"/>
                  <a:pt x="63548" y="181004"/>
                  <a:pt x="63548" y="176202"/>
                </a:cubicBezTo>
                <a:lnTo>
                  <a:pt x="63548" y="161759"/>
                </a:lnTo>
                <a:lnTo>
                  <a:pt x="83768" y="161759"/>
                </a:lnTo>
                <a:lnTo>
                  <a:pt x="83768" y="176202"/>
                </a:lnTo>
                <a:cubicBezTo>
                  <a:pt x="83768" y="181004"/>
                  <a:pt x="87631" y="184867"/>
                  <a:pt x="92434" y="184867"/>
                </a:cubicBezTo>
                <a:cubicBezTo>
                  <a:pt x="97236" y="184867"/>
                  <a:pt x="101099" y="181004"/>
                  <a:pt x="101099" y="176202"/>
                </a:cubicBezTo>
                <a:lnTo>
                  <a:pt x="101099" y="161759"/>
                </a:lnTo>
                <a:lnTo>
                  <a:pt x="121319" y="161759"/>
                </a:lnTo>
                <a:lnTo>
                  <a:pt x="121319" y="176202"/>
                </a:lnTo>
                <a:cubicBezTo>
                  <a:pt x="121319" y="181004"/>
                  <a:pt x="125183" y="184867"/>
                  <a:pt x="129985" y="184867"/>
                </a:cubicBezTo>
                <a:cubicBezTo>
                  <a:pt x="134787" y="184867"/>
                  <a:pt x="138650" y="181004"/>
                  <a:pt x="138650" y="176202"/>
                </a:cubicBezTo>
                <a:lnTo>
                  <a:pt x="138650" y="161759"/>
                </a:lnTo>
                <a:cubicBezTo>
                  <a:pt x="151396" y="161759"/>
                  <a:pt x="161759" y="151396"/>
                  <a:pt x="161759" y="138650"/>
                </a:cubicBezTo>
                <a:lnTo>
                  <a:pt x="176202" y="138650"/>
                </a:lnTo>
                <a:cubicBezTo>
                  <a:pt x="181004" y="138650"/>
                  <a:pt x="184867" y="134787"/>
                  <a:pt x="184867" y="129985"/>
                </a:cubicBezTo>
                <a:cubicBezTo>
                  <a:pt x="184867" y="125183"/>
                  <a:pt x="181004" y="121319"/>
                  <a:pt x="176202" y="121319"/>
                </a:cubicBezTo>
                <a:lnTo>
                  <a:pt x="161759" y="121319"/>
                </a:lnTo>
                <a:lnTo>
                  <a:pt x="161759" y="101099"/>
                </a:lnTo>
                <a:lnTo>
                  <a:pt x="176202" y="101099"/>
                </a:lnTo>
                <a:cubicBezTo>
                  <a:pt x="181004" y="101099"/>
                  <a:pt x="184867" y="97236"/>
                  <a:pt x="184867" y="92434"/>
                </a:cubicBezTo>
                <a:cubicBezTo>
                  <a:pt x="184867" y="87631"/>
                  <a:pt x="181004" y="83768"/>
                  <a:pt x="176202" y="83768"/>
                </a:cubicBezTo>
                <a:lnTo>
                  <a:pt x="161759" y="83768"/>
                </a:lnTo>
                <a:lnTo>
                  <a:pt x="161759" y="63548"/>
                </a:lnTo>
                <a:lnTo>
                  <a:pt x="176202" y="63548"/>
                </a:lnTo>
                <a:cubicBezTo>
                  <a:pt x="181004" y="63548"/>
                  <a:pt x="184867" y="59685"/>
                  <a:pt x="184867" y="54882"/>
                </a:cubicBezTo>
                <a:cubicBezTo>
                  <a:pt x="184867" y="50080"/>
                  <a:pt x="181004" y="46217"/>
                  <a:pt x="176202" y="46217"/>
                </a:cubicBezTo>
                <a:lnTo>
                  <a:pt x="161759" y="46217"/>
                </a:lnTo>
                <a:cubicBezTo>
                  <a:pt x="161759" y="33471"/>
                  <a:pt x="151396" y="23108"/>
                  <a:pt x="138650" y="23108"/>
                </a:cubicBezTo>
                <a:lnTo>
                  <a:pt x="138650" y="8666"/>
                </a:lnTo>
                <a:cubicBezTo>
                  <a:pt x="138650" y="3863"/>
                  <a:pt x="134787" y="0"/>
                  <a:pt x="129985" y="0"/>
                </a:cubicBezTo>
                <a:cubicBezTo>
                  <a:pt x="125183" y="0"/>
                  <a:pt x="121319" y="3863"/>
                  <a:pt x="121319" y="8666"/>
                </a:cubicBezTo>
                <a:lnTo>
                  <a:pt x="121319" y="23108"/>
                </a:lnTo>
                <a:lnTo>
                  <a:pt x="101099" y="23108"/>
                </a:lnTo>
                <a:lnTo>
                  <a:pt x="101099" y="8666"/>
                </a:lnTo>
                <a:cubicBezTo>
                  <a:pt x="101099" y="3863"/>
                  <a:pt x="97236" y="0"/>
                  <a:pt x="92434" y="0"/>
                </a:cubicBezTo>
                <a:cubicBezTo>
                  <a:pt x="87631" y="0"/>
                  <a:pt x="83768" y="3863"/>
                  <a:pt x="83768" y="8666"/>
                </a:cubicBezTo>
                <a:lnTo>
                  <a:pt x="83768" y="23108"/>
                </a:lnTo>
                <a:lnTo>
                  <a:pt x="63548" y="23108"/>
                </a:lnTo>
                <a:lnTo>
                  <a:pt x="63548" y="8666"/>
                </a:lnTo>
                <a:close/>
                <a:moveTo>
                  <a:pt x="57771" y="46217"/>
                </a:moveTo>
                <a:lnTo>
                  <a:pt x="127096" y="46217"/>
                </a:lnTo>
                <a:cubicBezTo>
                  <a:pt x="133487" y="46217"/>
                  <a:pt x="138650" y="51380"/>
                  <a:pt x="138650" y="57771"/>
                </a:cubicBezTo>
                <a:lnTo>
                  <a:pt x="138650" y="127096"/>
                </a:lnTo>
                <a:cubicBezTo>
                  <a:pt x="138650" y="133487"/>
                  <a:pt x="133487" y="138650"/>
                  <a:pt x="127096" y="138650"/>
                </a:cubicBezTo>
                <a:lnTo>
                  <a:pt x="57771" y="138650"/>
                </a:lnTo>
                <a:cubicBezTo>
                  <a:pt x="51380" y="138650"/>
                  <a:pt x="46217" y="133487"/>
                  <a:pt x="46217" y="127096"/>
                </a:cubicBezTo>
                <a:lnTo>
                  <a:pt x="46217" y="57771"/>
                </a:lnTo>
                <a:cubicBezTo>
                  <a:pt x="46217" y="51380"/>
                  <a:pt x="51380" y="46217"/>
                  <a:pt x="57771" y="46217"/>
                </a:cubicBezTo>
                <a:close/>
                <a:moveTo>
                  <a:pt x="63548" y="63548"/>
                </a:moveTo>
                <a:lnTo>
                  <a:pt x="63548" y="121319"/>
                </a:lnTo>
                <a:lnTo>
                  <a:pt x="121319" y="121319"/>
                </a:lnTo>
                <a:lnTo>
                  <a:pt x="121319" y="63548"/>
                </a:lnTo>
                <a:lnTo>
                  <a:pt x="63548" y="63548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0" name="Text 38"/>
          <p:cNvSpPr/>
          <p:nvPr/>
        </p:nvSpPr>
        <p:spPr>
          <a:xfrm>
            <a:off x="6586380" y="4694895"/>
            <a:ext cx="5148555" cy="2588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6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TinyML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55296" y="5064630"/>
            <a:ext cx="5361152" cy="240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5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IA sur </a:t>
            </a:r>
            <a:r>
              <a:rPr lang="en-US" sz="1165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microcontrôleurs</a:t>
            </a:r>
            <a:r>
              <a:rPr lang="en-US" sz="1165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avec très faible consommation.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55296" y="5415878"/>
            <a:ext cx="5287205" cy="647036"/>
          </a:xfrm>
          <a:custGeom>
            <a:avLst/>
            <a:gdLst/>
            <a:ahLst/>
            <a:cxnLst/>
            <a:rect l="l" t="t" r="r" b="b"/>
            <a:pathLst>
              <a:path w="5287205" h="647036">
                <a:moveTo>
                  <a:pt x="73950" y="0"/>
                </a:moveTo>
                <a:lnTo>
                  <a:pt x="5213256" y="0"/>
                </a:lnTo>
                <a:cubicBezTo>
                  <a:pt x="5254097" y="0"/>
                  <a:pt x="5287205" y="33108"/>
                  <a:pt x="5287205" y="73950"/>
                </a:cubicBezTo>
                <a:lnTo>
                  <a:pt x="5287205" y="573086"/>
                </a:lnTo>
                <a:cubicBezTo>
                  <a:pt x="5287205" y="613927"/>
                  <a:pt x="5254097" y="647036"/>
                  <a:pt x="5213256" y="647036"/>
                </a:cubicBezTo>
                <a:lnTo>
                  <a:pt x="73950" y="647036"/>
                </a:lnTo>
                <a:cubicBezTo>
                  <a:pt x="33108" y="647036"/>
                  <a:pt x="0" y="613927"/>
                  <a:pt x="0" y="573086"/>
                </a:cubicBezTo>
                <a:lnTo>
                  <a:pt x="0" y="73950"/>
                </a:lnTo>
                <a:cubicBezTo>
                  <a:pt x="0" y="33136"/>
                  <a:pt x="33136" y="0"/>
                  <a:pt x="7395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3" name="Text 41"/>
          <p:cNvSpPr/>
          <p:nvPr/>
        </p:nvSpPr>
        <p:spPr>
          <a:xfrm>
            <a:off x="6466216" y="5526798"/>
            <a:ext cx="5130068" cy="42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9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Exemple : Arduino Nano 33 BLE Sense avec capteurs intégrés pour la reconnaissance de gestes.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88221" y="6354080"/>
            <a:ext cx="11434044" cy="462168"/>
          </a:xfrm>
          <a:custGeom>
            <a:avLst/>
            <a:gdLst/>
            <a:ahLst/>
            <a:cxnLst/>
            <a:rect l="l" t="t" r="r" b="b"/>
            <a:pathLst>
              <a:path w="11434044" h="462168">
                <a:moveTo>
                  <a:pt x="36973" y="0"/>
                </a:moveTo>
                <a:lnTo>
                  <a:pt x="11323124" y="0"/>
                </a:lnTo>
                <a:cubicBezTo>
                  <a:pt x="11384383" y="0"/>
                  <a:pt x="11434044" y="49661"/>
                  <a:pt x="11434044" y="110920"/>
                </a:cubicBezTo>
                <a:lnTo>
                  <a:pt x="11434044" y="351248"/>
                </a:lnTo>
                <a:cubicBezTo>
                  <a:pt x="11434044" y="412508"/>
                  <a:pt x="11384383" y="462168"/>
                  <a:pt x="11323124" y="462168"/>
                </a:cubicBezTo>
                <a:lnTo>
                  <a:pt x="36973" y="462168"/>
                </a:lnTo>
                <a:cubicBezTo>
                  <a:pt x="16554" y="462168"/>
                  <a:pt x="0" y="445615"/>
                  <a:pt x="0" y="425195"/>
                </a:cubicBezTo>
                <a:lnTo>
                  <a:pt x="0" y="36973"/>
                </a:lnTo>
                <a:cubicBezTo>
                  <a:pt x="0" y="16567"/>
                  <a:pt x="16567" y="0"/>
                  <a:pt x="36973" y="0"/>
                </a:cubicBezTo>
                <a:close/>
              </a:path>
            </a:pathLst>
          </a:custGeom>
          <a:solidFill>
            <a:srgbClr val="7BA391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5" name="Shape 43"/>
          <p:cNvSpPr/>
          <p:nvPr/>
        </p:nvSpPr>
        <p:spPr>
          <a:xfrm>
            <a:off x="388221" y="6354080"/>
            <a:ext cx="36973" cy="462168"/>
          </a:xfrm>
          <a:custGeom>
            <a:avLst/>
            <a:gdLst/>
            <a:ahLst/>
            <a:cxnLst/>
            <a:rect l="l" t="t" r="r" b="b"/>
            <a:pathLst>
              <a:path w="36973" h="462168">
                <a:moveTo>
                  <a:pt x="36973" y="0"/>
                </a:moveTo>
                <a:lnTo>
                  <a:pt x="36973" y="0"/>
                </a:lnTo>
                <a:lnTo>
                  <a:pt x="36973" y="462168"/>
                </a:lnTo>
                <a:lnTo>
                  <a:pt x="36973" y="462168"/>
                </a:lnTo>
                <a:cubicBezTo>
                  <a:pt x="16554" y="462168"/>
                  <a:pt x="0" y="445615"/>
                  <a:pt x="0" y="425195"/>
                </a:cubicBezTo>
                <a:lnTo>
                  <a:pt x="0" y="36973"/>
                </a:lnTo>
                <a:cubicBezTo>
                  <a:pt x="0" y="16567"/>
                  <a:pt x="16567" y="0"/>
                  <a:pt x="36973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6" name="Shape 44"/>
          <p:cNvSpPr/>
          <p:nvPr/>
        </p:nvSpPr>
        <p:spPr>
          <a:xfrm>
            <a:off x="536115" y="6501974"/>
            <a:ext cx="147894" cy="147894"/>
          </a:xfrm>
          <a:custGeom>
            <a:avLst/>
            <a:gdLst/>
            <a:ahLst/>
            <a:cxnLst/>
            <a:rect l="l" t="t" r="r" b="b"/>
            <a:pathLst>
              <a:path w="147894" h="147894">
                <a:moveTo>
                  <a:pt x="73947" y="147894"/>
                </a:moveTo>
                <a:cubicBezTo>
                  <a:pt x="114759" y="147894"/>
                  <a:pt x="147894" y="114759"/>
                  <a:pt x="147894" y="73947"/>
                </a:cubicBezTo>
                <a:cubicBezTo>
                  <a:pt x="147894" y="33135"/>
                  <a:pt x="114759" y="0"/>
                  <a:pt x="73947" y="0"/>
                </a:cubicBezTo>
                <a:cubicBezTo>
                  <a:pt x="33135" y="0"/>
                  <a:pt x="0" y="33135"/>
                  <a:pt x="0" y="73947"/>
                </a:cubicBezTo>
                <a:cubicBezTo>
                  <a:pt x="0" y="114759"/>
                  <a:pt x="33135" y="147894"/>
                  <a:pt x="73947" y="147894"/>
                </a:cubicBezTo>
                <a:close/>
                <a:moveTo>
                  <a:pt x="64704" y="46217"/>
                </a:moveTo>
                <a:cubicBezTo>
                  <a:pt x="64704" y="41115"/>
                  <a:pt x="68845" y="36973"/>
                  <a:pt x="73947" y="36973"/>
                </a:cubicBezTo>
                <a:cubicBezTo>
                  <a:pt x="79048" y="36973"/>
                  <a:pt x="83190" y="41115"/>
                  <a:pt x="83190" y="46217"/>
                </a:cubicBezTo>
                <a:cubicBezTo>
                  <a:pt x="83190" y="51318"/>
                  <a:pt x="79048" y="55460"/>
                  <a:pt x="73947" y="55460"/>
                </a:cubicBezTo>
                <a:cubicBezTo>
                  <a:pt x="68845" y="55460"/>
                  <a:pt x="64704" y="51318"/>
                  <a:pt x="64704" y="46217"/>
                </a:cubicBezTo>
                <a:close/>
                <a:moveTo>
                  <a:pt x="62393" y="64704"/>
                </a:moveTo>
                <a:lnTo>
                  <a:pt x="76258" y="64704"/>
                </a:lnTo>
                <a:cubicBezTo>
                  <a:pt x="80100" y="64704"/>
                  <a:pt x="83190" y="67794"/>
                  <a:pt x="83190" y="71636"/>
                </a:cubicBezTo>
                <a:lnTo>
                  <a:pt x="83190" y="97055"/>
                </a:lnTo>
                <a:lnTo>
                  <a:pt x="85501" y="97055"/>
                </a:lnTo>
                <a:cubicBezTo>
                  <a:pt x="89343" y="97055"/>
                  <a:pt x="92434" y="100146"/>
                  <a:pt x="92434" y="103988"/>
                </a:cubicBezTo>
                <a:cubicBezTo>
                  <a:pt x="92434" y="107830"/>
                  <a:pt x="89343" y="110920"/>
                  <a:pt x="85501" y="110920"/>
                </a:cubicBezTo>
                <a:lnTo>
                  <a:pt x="62393" y="110920"/>
                </a:lnTo>
                <a:cubicBezTo>
                  <a:pt x="58551" y="110920"/>
                  <a:pt x="55460" y="107830"/>
                  <a:pt x="55460" y="103988"/>
                </a:cubicBezTo>
                <a:cubicBezTo>
                  <a:pt x="55460" y="100146"/>
                  <a:pt x="58551" y="97055"/>
                  <a:pt x="62393" y="97055"/>
                </a:cubicBezTo>
                <a:lnTo>
                  <a:pt x="69325" y="97055"/>
                </a:lnTo>
                <a:lnTo>
                  <a:pt x="69325" y="78569"/>
                </a:lnTo>
                <a:lnTo>
                  <a:pt x="62393" y="78569"/>
                </a:lnTo>
                <a:cubicBezTo>
                  <a:pt x="58551" y="78569"/>
                  <a:pt x="55460" y="75478"/>
                  <a:pt x="55460" y="71636"/>
                </a:cubicBezTo>
                <a:cubicBezTo>
                  <a:pt x="55460" y="67794"/>
                  <a:pt x="58551" y="64704"/>
                  <a:pt x="62393" y="64704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7" name="Text 45"/>
          <p:cNvSpPr/>
          <p:nvPr/>
        </p:nvSpPr>
        <p:spPr>
          <a:xfrm>
            <a:off x="756316" y="6465000"/>
            <a:ext cx="11028976" cy="240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5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Avantage clé :</a:t>
            </a:r>
            <a:r>
              <a:rPr lang="en-US" sz="1165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Pas besoin d'envoyer les données à des data centers distants = </a:t>
            </a:r>
            <a:r>
              <a:rPr lang="en-US" sz="1165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économie d'énergie massive</a:t>
            </a:r>
            <a:r>
              <a:rPr lang="en-US" sz="1165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et </a:t>
            </a:r>
            <a:r>
              <a:rPr lang="en-US" sz="1165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confidentialité accrue</a:t>
            </a:r>
            <a:r>
              <a:rPr lang="en-US" sz="1165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ACTIONS CONCRÈTES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 Pouvoir du Choix : Choisir le Bon Modèle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28725"/>
            <a:ext cx="1066800" cy="57150"/>
          </a:xfrm>
          <a:custGeom>
            <a:avLst/>
            <a:gdLst/>
            <a:ahLst/>
            <a:cxnLst/>
            <a:rect l="l" t="t" r="r" b="b"/>
            <a:pathLst>
              <a:path w="1066800" h="57150">
                <a:moveTo>
                  <a:pt x="0" y="0"/>
                </a:moveTo>
                <a:lnTo>
                  <a:pt x="1066800" y="0"/>
                </a:lnTo>
                <a:lnTo>
                  <a:pt x="1066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400050" y="1438275"/>
            <a:ext cx="5619750" cy="1143000"/>
          </a:xfrm>
          <a:custGeom>
            <a:avLst/>
            <a:gdLst/>
            <a:ahLst/>
            <a:cxnLst/>
            <a:rect l="l" t="t" r="r" b="b"/>
            <a:pathLst>
              <a:path w="5619750" h="1143000">
                <a:moveTo>
                  <a:pt x="38100" y="0"/>
                </a:moveTo>
                <a:lnTo>
                  <a:pt x="5467354" y="0"/>
                </a:lnTo>
                <a:cubicBezTo>
                  <a:pt x="5551520" y="0"/>
                  <a:pt x="5619750" y="68230"/>
                  <a:pt x="5619750" y="152396"/>
                </a:cubicBezTo>
                <a:lnTo>
                  <a:pt x="5619750" y="990604"/>
                </a:lnTo>
                <a:cubicBezTo>
                  <a:pt x="5619750" y="1074770"/>
                  <a:pt x="5551520" y="1143000"/>
                  <a:pt x="5467354" y="1143000"/>
                </a:cubicBez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400050" y="1438275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3810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5"/>
          <p:cNvSpPr/>
          <p:nvPr/>
        </p:nvSpPr>
        <p:spPr>
          <a:xfrm>
            <a:off x="571500" y="15906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6"/>
          <p:cNvSpPr/>
          <p:nvPr/>
        </p:nvSpPr>
        <p:spPr>
          <a:xfrm>
            <a:off x="523875" y="159067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43000" y="1590675"/>
            <a:ext cx="4810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Privilégier l'Open Source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43000" y="1933575"/>
            <a:ext cx="4800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Modèles comme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Llama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ou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Mistral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sont plus transparents sur leur empreinte carbone et souvent plus légers.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00050" y="2695575"/>
            <a:ext cx="5619750" cy="1143000"/>
          </a:xfrm>
          <a:custGeom>
            <a:avLst/>
            <a:gdLst/>
            <a:ahLst/>
            <a:cxnLst/>
            <a:rect l="l" t="t" r="r" b="b"/>
            <a:pathLst>
              <a:path w="5619750" h="1143000">
                <a:moveTo>
                  <a:pt x="38100" y="0"/>
                </a:moveTo>
                <a:lnTo>
                  <a:pt x="5467354" y="0"/>
                </a:lnTo>
                <a:cubicBezTo>
                  <a:pt x="5551520" y="0"/>
                  <a:pt x="5619750" y="68230"/>
                  <a:pt x="5619750" y="152396"/>
                </a:cubicBezTo>
                <a:lnTo>
                  <a:pt x="5619750" y="990604"/>
                </a:lnTo>
                <a:cubicBezTo>
                  <a:pt x="5619750" y="1074770"/>
                  <a:pt x="5551520" y="1143000"/>
                  <a:pt x="5467354" y="1143000"/>
                </a:cubicBez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2" name="Shape 10"/>
          <p:cNvSpPr/>
          <p:nvPr/>
        </p:nvSpPr>
        <p:spPr>
          <a:xfrm>
            <a:off x="400050" y="2695575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3810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3" name="Shape 11"/>
          <p:cNvSpPr/>
          <p:nvPr/>
        </p:nvSpPr>
        <p:spPr>
          <a:xfrm>
            <a:off x="571500" y="2847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Text 12"/>
          <p:cNvSpPr/>
          <p:nvPr/>
        </p:nvSpPr>
        <p:spPr>
          <a:xfrm>
            <a:off x="523875" y="284797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43000" y="2847975"/>
            <a:ext cx="4810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Adapter le Modèle à l'Usage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43000" y="3190875"/>
            <a:ext cx="4800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Pas besoin de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GPT-4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pour une simple reformulation. Utilisez la version la plus légère suffisante.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00050" y="3952875"/>
            <a:ext cx="5619750" cy="1143000"/>
          </a:xfrm>
          <a:custGeom>
            <a:avLst/>
            <a:gdLst/>
            <a:ahLst/>
            <a:cxnLst/>
            <a:rect l="l" t="t" r="r" b="b"/>
            <a:pathLst>
              <a:path w="5619750" h="1143000">
                <a:moveTo>
                  <a:pt x="38100" y="0"/>
                </a:moveTo>
                <a:lnTo>
                  <a:pt x="5467354" y="0"/>
                </a:lnTo>
                <a:cubicBezTo>
                  <a:pt x="5551520" y="0"/>
                  <a:pt x="5619750" y="68230"/>
                  <a:pt x="5619750" y="152396"/>
                </a:cubicBezTo>
                <a:lnTo>
                  <a:pt x="5619750" y="990604"/>
                </a:lnTo>
                <a:cubicBezTo>
                  <a:pt x="5619750" y="1074770"/>
                  <a:pt x="5551520" y="1143000"/>
                  <a:pt x="5467354" y="1143000"/>
                </a:cubicBez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8" name="Shape 16"/>
          <p:cNvSpPr/>
          <p:nvPr/>
        </p:nvSpPr>
        <p:spPr>
          <a:xfrm>
            <a:off x="400050" y="3952875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3810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Shape 17"/>
          <p:cNvSpPr/>
          <p:nvPr/>
        </p:nvSpPr>
        <p:spPr>
          <a:xfrm>
            <a:off x="571500" y="41052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Text 18"/>
          <p:cNvSpPr/>
          <p:nvPr/>
        </p:nvSpPr>
        <p:spPr>
          <a:xfrm>
            <a:off x="523875" y="410527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43000" y="4105275"/>
            <a:ext cx="4810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Éviter les Requêtes Inutiles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43000" y="4448175"/>
            <a:ext cx="4800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Posez des questions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précises et complètes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plutôt que multiples requêtes courtes.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91250" y="1438275"/>
            <a:ext cx="5619750" cy="1143000"/>
          </a:xfrm>
          <a:custGeom>
            <a:avLst/>
            <a:gdLst/>
            <a:ahLst/>
            <a:cxnLst/>
            <a:rect l="l" t="t" r="r" b="b"/>
            <a:pathLst>
              <a:path w="5619750" h="1143000">
                <a:moveTo>
                  <a:pt x="38100" y="0"/>
                </a:moveTo>
                <a:lnTo>
                  <a:pt x="5467354" y="0"/>
                </a:lnTo>
                <a:cubicBezTo>
                  <a:pt x="5551520" y="0"/>
                  <a:pt x="5619750" y="68230"/>
                  <a:pt x="5619750" y="152396"/>
                </a:cubicBezTo>
                <a:lnTo>
                  <a:pt x="5619750" y="990604"/>
                </a:lnTo>
                <a:cubicBezTo>
                  <a:pt x="5619750" y="1074770"/>
                  <a:pt x="5551520" y="1143000"/>
                  <a:pt x="5467354" y="1143000"/>
                </a:cubicBez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4" name="Shape 22"/>
          <p:cNvSpPr/>
          <p:nvPr/>
        </p:nvSpPr>
        <p:spPr>
          <a:xfrm>
            <a:off x="6191250" y="1438275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3810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Shape 23"/>
          <p:cNvSpPr/>
          <p:nvPr/>
        </p:nvSpPr>
        <p:spPr>
          <a:xfrm>
            <a:off x="6362700" y="15906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6" name="Text 24"/>
          <p:cNvSpPr/>
          <p:nvPr/>
        </p:nvSpPr>
        <p:spPr>
          <a:xfrm>
            <a:off x="6315075" y="159067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934200" y="1590675"/>
            <a:ext cx="4810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Privilégier l'Énergie Verte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934200" y="1933575"/>
            <a:ext cx="4800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Choisissez des fournisseurs qui utilisent des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énergies renouvelables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pour leurs data centers.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72200" y="2695575"/>
            <a:ext cx="5638800" cy="3190875"/>
          </a:xfrm>
          <a:custGeom>
            <a:avLst/>
            <a:gdLst/>
            <a:ahLst/>
            <a:cxnLst/>
            <a:rect l="l" t="t" r="r" b="b"/>
            <a:pathLst>
              <a:path w="5638800" h="3190875">
                <a:moveTo>
                  <a:pt x="152396" y="0"/>
                </a:moveTo>
                <a:lnTo>
                  <a:pt x="5486404" y="0"/>
                </a:lnTo>
                <a:cubicBezTo>
                  <a:pt x="5570570" y="0"/>
                  <a:pt x="5638800" y="68230"/>
                  <a:pt x="5638800" y="152396"/>
                </a:cubicBezTo>
                <a:lnTo>
                  <a:pt x="5638800" y="3038479"/>
                </a:lnTo>
                <a:cubicBezTo>
                  <a:pt x="5638800" y="3122645"/>
                  <a:pt x="5570570" y="3190875"/>
                  <a:pt x="5486404" y="3190875"/>
                </a:cubicBezTo>
                <a:lnTo>
                  <a:pt x="152396" y="3190875"/>
                </a:lnTo>
                <a:cubicBezTo>
                  <a:pt x="68230" y="3190875"/>
                  <a:pt x="0" y="3122645"/>
                  <a:pt x="0" y="3038479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gradFill flip="none" rotWithShape="1">
            <a:gsLst>
              <a:gs pos="0">
                <a:srgbClr val="2D5A3D"/>
              </a:gs>
              <a:gs pos="100000">
                <a:srgbClr val="7BA391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30" name="Shape 28"/>
          <p:cNvSpPr/>
          <p:nvPr/>
        </p:nvSpPr>
        <p:spPr>
          <a:xfrm>
            <a:off x="6362700" y="3205163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23812" y="35719"/>
                </a:moveTo>
                <a:cubicBezTo>
                  <a:pt x="23812" y="22585"/>
                  <a:pt x="34491" y="11906"/>
                  <a:pt x="47625" y="11906"/>
                </a:cubicBezTo>
                <a:lnTo>
                  <a:pt x="190500" y="11906"/>
                </a:lnTo>
                <a:cubicBezTo>
                  <a:pt x="203634" y="11906"/>
                  <a:pt x="214313" y="22585"/>
                  <a:pt x="214313" y="35719"/>
                </a:cubicBezTo>
                <a:lnTo>
                  <a:pt x="214313" y="125016"/>
                </a:lnTo>
                <a:lnTo>
                  <a:pt x="190500" y="125016"/>
                </a:lnTo>
                <a:lnTo>
                  <a:pt x="190500" y="35719"/>
                </a:lnTo>
                <a:lnTo>
                  <a:pt x="47625" y="35719"/>
                </a:lnTo>
                <a:lnTo>
                  <a:pt x="47625" y="125016"/>
                </a:lnTo>
                <a:lnTo>
                  <a:pt x="23812" y="125016"/>
                </a:lnTo>
                <a:lnTo>
                  <a:pt x="23812" y="35719"/>
                </a:lnTo>
                <a:close/>
                <a:moveTo>
                  <a:pt x="0" y="150019"/>
                </a:moveTo>
                <a:cubicBezTo>
                  <a:pt x="0" y="146075"/>
                  <a:pt x="3200" y="142875"/>
                  <a:pt x="7144" y="142875"/>
                </a:cubicBezTo>
                <a:lnTo>
                  <a:pt x="230981" y="142875"/>
                </a:lnTo>
                <a:cubicBezTo>
                  <a:pt x="234925" y="142875"/>
                  <a:pt x="238125" y="146075"/>
                  <a:pt x="238125" y="150019"/>
                </a:cubicBezTo>
                <a:cubicBezTo>
                  <a:pt x="238125" y="165795"/>
                  <a:pt x="225326" y="178594"/>
                  <a:pt x="209550" y="178594"/>
                </a:cubicBezTo>
                <a:lnTo>
                  <a:pt x="28575" y="178594"/>
                </a:lnTo>
                <a:cubicBezTo>
                  <a:pt x="12799" y="178594"/>
                  <a:pt x="0" y="165795"/>
                  <a:pt x="0" y="150019"/>
                </a:cubicBezTo>
                <a:close/>
                <a:moveTo>
                  <a:pt x="104552" y="77763"/>
                </a:moveTo>
                <a:lnTo>
                  <a:pt x="93018" y="89297"/>
                </a:lnTo>
                <a:lnTo>
                  <a:pt x="104552" y="100831"/>
                </a:lnTo>
                <a:cubicBezTo>
                  <a:pt x="108049" y="104329"/>
                  <a:pt x="108049" y="109984"/>
                  <a:pt x="104552" y="113444"/>
                </a:cubicBezTo>
                <a:cubicBezTo>
                  <a:pt x="101054" y="116904"/>
                  <a:pt x="95399" y="116942"/>
                  <a:pt x="91939" y="113444"/>
                </a:cubicBezTo>
                <a:lnTo>
                  <a:pt x="74079" y="95585"/>
                </a:lnTo>
                <a:cubicBezTo>
                  <a:pt x="70582" y="92087"/>
                  <a:pt x="70582" y="86432"/>
                  <a:pt x="74079" y="82972"/>
                </a:cubicBezTo>
                <a:lnTo>
                  <a:pt x="91939" y="65112"/>
                </a:lnTo>
                <a:cubicBezTo>
                  <a:pt x="95436" y="61615"/>
                  <a:pt x="101092" y="61615"/>
                  <a:pt x="104552" y="65112"/>
                </a:cubicBezTo>
                <a:cubicBezTo>
                  <a:pt x="108012" y="68610"/>
                  <a:pt x="108049" y="74265"/>
                  <a:pt x="104552" y="77725"/>
                </a:cubicBezTo>
                <a:close/>
                <a:moveTo>
                  <a:pt x="146224" y="65112"/>
                </a:moveTo>
                <a:lnTo>
                  <a:pt x="164083" y="82972"/>
                </a:lnTo>
                <a:cubicBezTo>
                  <a:pt x="167580" y="86469"/>
                  <a:pt x="167580" y="92125"/>
                  <a:pt x="164083" y="95585"/>
                </a:cubicBezTo>
                <a:lnTo>
                  <a:pt x="146224" y="113444"/>
                </a:lnTo>
                <a:cubicBezTo>
                  <a:pt x="142726" y="116942"/>
                  <a:pt x="137071" y="116942"/>
                  <a:pt x="133610" y="113444"/>
                </a:cubicBezTo>
                <a:cubicBezTo>
                  <a:pt x="130150" y="109947"/>
                  <a:pt x="130113" y="104291"/>
                  <a:pt x="133610" y="100831"/>
                </a:cubicBezTo>
                <a:lnTo>
                  <a:pt x="145145" y="89297"/>
                </a:lnTo>
                <a:lnTo>
                  <a:pt x="133610" y="77763"/>
                </a:lnTo>
                <a:cubicBezTo>
                  <a:pt x="130113" y="74265"/>
                  <a:pt x="130113" y="68610"/>
                  <a:pt x="133610" y="65150"/>
                </a:cubicBezTo>
                <a:cubicBezTo>
                  <a:pt x="137108" y="61689"/>
                  <a:pt x="142763" y="61652"/>
                  <a:pt x="146224" y="6515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1" name="Text 29"/>
          <p:cNvSpPr/>
          <p:nvPr/>
        </p:nvSpPr>
        <p:spPr>
          <a:xfrm>
            <a:off x="6600825" y="3167063"/>
            <a:ext cx="5114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Modèles Locaux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62700" y="3586163"/>
            <a:ext cx="53340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Utilisez des outils comme </a:t>
            </a: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Ollama</a:t>
            </a: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ou </a:t>
            </a: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LM Studio</a:t>
            </a: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pour faire tourner des IA directement sur votre ordinateur.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62700" y="4233863"/>
            <a:ext cx="5257800" cy="342900"/>
          </a:xfrm>
          <a:custGeom>
            <a:avLst/>
            <a:gdLst/>
            <a:ahLst/>
            <a:cxnLst/>
            <a:rect l="l" t="t" r="r" b="b"/>
            <a:pathLst>
              <a:path w="5257800" h="342900">
                <a:moveTo>
                  <a:pt x="76199" y="0"/>
                </a:moveTo>
                <a:lnTo>
                  <a:pt x="5181601" y="0"/>
                </a:lnTo>
                <a:cubicBezTo>
                  <a:pt x="5223684" y="0"/>
                  <a:pt x="5257800" y="34116"/>
                  <a:pt x="5257800" y="76199"/>
                </a:cubicBezTo>
                <a:lnTo>
                  <a:pt x="5257800" y="266701"/>
                </a:lnTo>
                <a:cubicBezTo>
                  <a:pt x="5257800" y="308784"/>
                  <a:pt x="5223684" y="342900"/>
                  <a:pt x="51816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4" name="Shape 32"/>
          <p:cNvSpPr/>
          <p:nvPr/>
        </p:nvSpPr>
        <p:spPr>
          <a:xfrm>
            <a:off x="6466284" y="4335456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5" name="Text 33"/>
          <p:cNvSpPr/>
          <p:nvPr/>
        </p:nvSpPr>
        <p:spPr>
          <a:xfrm>
            <a:off x="6667500" y="4310063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Aucune donnée envoyée dans le cloud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62700" y="4652963"/>
            <a:ext cx="5257800" cy="342900"/>
          </a:xfrm>
          <a:custGeom>
            <a:avLst/>
            <a:gdLst/>
            <a:ahLst/>
            <a:cxnLst/>
            <a:rect l="l" t="t" r="r" b="b"/>
            <a:pathLst>
              <a:path w="5257800" h="342900">
                <a:moveTo>
                  <a:pt x="76199" y="0"/>
                </a:moveTo>
                <a:lnTo>
                  <a:pt x="5181601" y="0"/>
                </a:lnTo>
                <a:cubicBezTo>
                  <a:pt x="5223684" y="0"/>
                  <a:pt x="5257800" y="34116"/>
                  <a:pt x="5257800" y="76199"/>
                </a:cubicBezTo>
                <a:lnTo>
                  <a:pt x="5257800" y="266701"/>
                </a:lnTo>
                <a:cubicBezTo>
                  <a:pt x="5257800" y="308784"/>
                  <a:pt x="5223684" y="342900"/>
                  <a:pt x="51816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7" name="Shape 35"/>
          <p:cNvSpPr/>
          <p:nvPr/>
        </p:nvSpPr>
        <p:spPr>
          <a:xfrm>
            <a:off x="6466284" y="4754556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8" name="Text 36"/>
          <p:cNvSpPr/>
          <p:nvPr/>
        </p:nvSpPr>
        <p:spPr>
          <a:xfrm>
            <a:off x="6667500" y="4729163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Consommation maîtrisée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62700" y="5072063"/>
            <a:ext cx="5257800" cy="342900"/>
          </a:xfrm>
          <a:custGeom>
            <a:avLst/>
            <a:gdLst/>
            <a:ahLst/>
            <a:cxnLst/>
            <a:rect l="l" t="t" r="r" b="b"/>
            <a:pathLst>
              <a:path w="5257800" h="342900">
                <a:moveTo>
                  <a:pt x="76199" y="0"/>
                </a:moveTo>
                <a:lnTo>
                  <a:pt x="5181601" y="0"/>
                </a:lnTo>
                <a:cubicBezTo>
                  <a:pt x="5223684" y="0"/>
                  <a:pt x="5257800" y="34116"/>
                  <a:pt x="5257800" y="76199"/>
                </a:cubicBezTo>
                <a:lnTo>
                  <a:pt x="5257800" y="266701"/>
                </a:lnTo>
                <a:cubicBezTo>
                  <a:pt x="5257800" y="308784"/>
                  <a:pt x="5223684" y="342900"/>
                  <a:pt x="51816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0" name="Shape 38"/>
          <p:cNvSpPr/>
          <p:nvPr/>
        </p:nvSpPr>
        <p:spPr>
          <a:xfrm>
            <a:off x="6466284" y="5173656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1" name="Text 39"/>
          <p:cNvSpPr/>
          <p:nvPr/>
        </p:nvSpPr>
        <p:spPr>
          <a:xfrm>
            <a:off x="6667500" y="5148263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Fonctionne hors ligne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00050" y="6000750"/>
            <a:ext cx="11410950" cy="476250"/>
          </a:xfrm>
          <a:custGeom>
            <a:avLst/>
            <a:gdLst/>
            <a:ahLst/>
            <a:cxnLst/>
            <a:rect l="l" t="t" r="r" b="b"/>
            <a:pathLst>
              <a:path w="11410950" h="476250">
                <a:moveTo>
                  <a:pt x="38100" y="0"/>
                </a:moveTo>
                <a:lnTo>
                  <a:pt x="11296650" y="0"/>
                </a:lnTo>
                <a:cubicBezTo>
                  <a:pt x="11359734" y="0"/>
                  <a:pt x="11410950" y="51216"/>
                  <a:pt x="11410950" y="114300"/>
                </a:cubicBezTo>
                <a:lnTo>
                  <a:pt x="11410950" y="361950"/>
                </a:lnTo>
                <a:cubicBezTo>
                  <a:pt x="11410950" y="425034"/>
                  <a:pt x="11359734" y="476250"/>
                  <a:pt x="11296650" y="476250"/>
                </a:cubicBezTo>
                <a:lnTo>
                  <a:pt x="38100" y="476250"/>
                </a:lnTo>
                <a:cubicBezTo>
                  <a:pt x="17072" y="476250"/>
                  <a:pt x="0" y="459178"/>
                  <a:pt x="0" y="4381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8A838">
              <a:alpha val="1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3" name="Shape 41"/>
          <p:cNvSpPr/>
          <p:nvPr/>
        </p:nvSpPr>
        <p:spPr>
          <a:xfrm>
            <a:off x="400050" y="6000750"/>
            <a:ext cx="38100" cy="476250"/>
          </a:xfrm>
          <a:custGeom>
            <a:avLst/>
            <a:gdLst/>
            <a:ahLst/>
            <a:cxnLst/>
            <a:rect l="l" t="t" r="r" b="b"/>
            <a:pathLst>
              <a:path w="38100" h="476250">
                <a:moveTo>
                  <a:pt x="38100" y="0"/>
                </a:moveTo>
                <a:lnTo>
                  <a:pt x="38100" y="0"/>
                </a:lnTo>
                <a:lnTo>
                  <a:pt x="38100" y="476250"/>
                </a:lnTo>
                <a:lnTo>
                  <a:pt x="38100" y="476250"/>
                </a:lnTo>
                <a:cubicBezTo>
                  <a:pt x="17072" y="476250"/>
                  <a:pt x="0" y="459178"/>
                  <a:pt x="0" y="4381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4" name="Shape 42"/>
          <p:cNvSpPr/>
          <p:nvPr/>
        </p:nvSpPr>
        <p:spPr>
          <a:xfrm>
            <a:off x="571500" y="615315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5" name="Text 43"/>
          <p:cNvSpPr/>
          <p:nvPr/>
        </p:nvSpPr>
        <p:spPr>
          <a:xfrm>
            <a:off x="781050" y="6115050"/>
            <a:ext cx="10991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Petit geste, grand impact :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Chaque choix responsable contribue à réduire l'empreinte carbone globale de l'IA.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2aecbcd869b7ec6c33bc72b0bd40acb1a2be0d80.jpg"/>
          <p:cNvPicPr>
            <a:picLocks noChangeAspect="1"/>
          </p:cNvPicPr>
          <p:nvPr/>
        </p:nvPicPr>
        <p:blipFill>
          <a:blip r:embed="rId3"/>
          <a:srcRect l="16667" r="16667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Shape 1"/>
          <p:cNvSpPr/>
          <p:nvPr/>
        </p:nvSpPr>
        <p:spPr>
          <a:xfrm>
            <a:off x="381000" y="1549003"/>
            <a:ext cx="2000250" cy="533400"/>
          </a:xfrm>
          <a:custGeom>
            <a:avLst/>
            <a:gdLst/>
            <a:ahLst/>
            <a:cxnLst/>
            <a:rect l="l" t="t" r="r" b="b"/>
            <a:pathLst>
              <a:path w="2000250" h="533400">
                <a:moveTo>
                  <a:pt x="266700" y="0"/>
                </a:moveTo>
                <a:lnTo>
                  <a:pt x="1733550" y="0"/>
                </a:lnTo>
                <a:cubicBezTo>
                  <a:pt x="1880746" y="0"/>
                  <a:pt x="2000250" y="119504"/>
                  <a:pt x="2000250" y="266700"/>
                </a:cubicBezTo>
                <a:lnTo>
                  <a:pt x="2000250" y="266700"/>
                </a:lnTo>
                <a:cubicBezTo>
                  <a:pt x="2000250" y="413896"/>
                  <a:pt x="1880746" y="533400"/>
                  <a:pt x="173355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609600" y="1650597"/>
            <a:ext cx="1658045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90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CHAPITRE 04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387203"/>
            <a:ext cx="76581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Agir pour une IA Responsable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40650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0" y="0"/>
                </a:moveTo>
                <a:lnTo>
                  <a:pt x="1828800" y="0"/>
                </a:lnTo>
                <a:lnTo>
                  <a:pt x="1828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5"/>
          <p:cNvSpPr/>
          <p:nvPr/>
        </p:nvSpPr>
        <p:spPr>
          <a:xfrm>
            <a:off x="381000" y="4844653"/>
            <a:ext cx="65436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F5F7F4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L'avenir de l'IA passe par la durabilité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INITIATIVES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Les Acteurs du Changement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28725"/>
            <a:ext cx="1066800" cy="57150"/>
          </a:xfrm>
          <a:custGeom>
            <a:avLst/>
            <a:gdLst/>
            <a:ahLst/>
            <a:cxnLst/>
            <a:rect l="l" t="t" r="r" b="b"/>
            <a:pathLst>
              <a:path w="1066800" h="57150">
                <a:moveTo>
                  <a:pt x="0" y="0"/>
                </a:moveTo>
                <a:lnTo>
                  <a:pt x="1066800" y="0"/>
                </a:lnTo>
                <a:lnTo>
                  <a:pt x="1066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381000" y="1457325"/>
            <a:ext cx="3705225" cy="3876675"/>
          </a:xfrm>
          <a:custGeom>
            <a:avLst/>
            <a:gdLst/>
            <a:ahLst/>
            <a:cxnLst/>
            <a:rect l="l" t="t" r="r" b="b"/>
            <a:pathLst>
              <a:path w="3705225" h="387667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724279"/>
                </a:lnTo>
                <a:cubicBezTo>
                  <a:pt x="3705225" y="3808445"/>
                  <a:pt x="3636995" y="3876675"/>
                  <a:pt x="3552829" y="3876675"/>
                </a:cubicBezTo>
                <a:lnTo>
                  <a:pt x="152396" y="3876675"/>
                </a:lnTo>
                <a:cubicBezTo>
                  <a:pt x="68230" y="3876675"/>
                  <a:pt x="0" y="3808445"/>
                  <a:pt x="0" y="372427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381000" y="1457325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5"/>
          <p:cNvSpPr/>
          <p:nvPr/>
        </p:nvSpPr>
        <p:spPr>
          <a:xfrm>
            <a:off x="1930400" y="16668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Shape 6"/>
          <p:cNvSpPr/>
          <p:nvPr/>
        </p:nvSpPr>
        <p:spPr>
          <a:xfrm>
            <a:off x="2106613" y="185737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75724" y="68491"/>
                </a:moveTo>
                <a:lnTo>
                  <a:pt x="67374" y="60141"/>
                </a:lnTo>
                <a:cubicBezTo>
                  <a:pt x="61793" y="54560"/>
                  <a:pt x="61793" y="45497"/>
                  <a:pt x="67374" y="39916"/>
                </a:cubicBezTo>
                <a:lnTo>
                  <a:pt x="118586" y="-11341"/>
                </a:lnTo>
                <a:cubicBezTo>
                  <a:pt x="124167" y="-16922"/>
                  <a:pt x="133231" y="-16922"/>
                  <a:pt x="138812" y="-11341"/>
                </a:cubicBezTo>
                <a:lnTo>
                  <a:pt x="147161" y="-2947"/>
                </a:lnTo>
                <a:cubicBezTo>
                  <a:pt x="152742" y="2634"/>
                  <a:pt x="152742" y="11698"/>
                  <a:pt x="147161" y="17279"/>
                </a:cubicBezTo>
                <a:lnTo>
                  <a:pt x="95949" y="68491"/>
                </a:lnTo>
                <a:cubicBezTo>
                  <a:pt x="90368" y="74072"/>
                  <a:pt x="81305" y="74072"/>
                  <a:pt x="75724" y="68491"/>
                </a:cubicBezTo>
                <a:close/>
                <a:moveTo>
                  <a:pt x="123230" y="94521"/>
                </a:moveTo>
                <a:lnTo>
                  <a:pt x="109210" y="80501"/>
                </a:lnTo>
                <a:lnTo>
                  <a:pt x="159216" y="30495"/>
                </a:lnTo>
                <a:lnTo>
                  <a:pt x="212527" y="83805"/>
                </a:lnTo>
                <a:lnTo>
                  <a:pt x="162520" y="133811"/>
                </a:lnTo>
                <a:lnTo>
                  <a:pt x="148501" y="119792"/>
                </a:lnTo>
                <a:lnTo>
                  <a:pt x="44916" y="223376"/>
                </a:lnTo>
                <a:cubicBezTo>
                  <a:pt x="37951" y="230341"/>
                  <a:pt x="26655" y="230341"/>
                  <a:pt x="19645" y="223376"/>
                </a:cubicBezTo>
                <a:cubicBezTo>
                  <a:pt x="12636" y="216411"/>
                  <a:pt x="12680" y="205115"/>
                  <a:pt x="19645" y="198105"/>
                </a:cubicBezTo>
                <a:lnTo>
                  <a:pt x="123230" y="94521"/>
                </a:lnTo>
                <a:close/>
                <a:moveTo>
                  <a:pt x="174531" y="167253"/>
                </a:moveTo>
                <a:cubicBezTo>
                  <a:pt x="168950" y="161672"/>
                  <a:pt x="168950" y="152608"/>
                  <a:pt x="174531" y="147027"/>
                </a:cubicBezTo>
                <a:lnTo>
                  <a:pt x="225743" y="95816"/>
                </a:lnTo>
                <a:cubicBezTo>
                  <a:pt x="231324" y="90234"/>
                  <a:pt x="240387" y="90234"/>
                  <a:pt x="245968" y="95816"/>
                </a:cubicBezTo>
                <a:lnTo>
                  <a:pt x="254318" y="104165"/>
                </a:lnTo>
                <a:cubicBezTo>
                  <a:pt x="259899" y="109746"/>
                  <a:pt x="259899" y="118809"/>
                  <a:pt x="254318" y="124391"/>
                </a:cubicBezTo>
                <a:lnTo>
                  <a:pt x="203106" y="175647"/>
                </a:lnTo>
                <a:cubicBezTo>
                  <a:pt x="197525" y="181228"/>
                  <a:pt x="188461" y="181228"/>
                  <a:pt x="182880" y="175647"/>
                </a:cubicBezTo>
                <a:lnTo>
                  <a:pt x="174531" y="167298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Text 7"/>
          <p:cNvSpPr/>
          <p:nvPr/>
        </p:nvSpPr>
        <p:spPr>
          <a:xfrm>
            <a:off x="523875" y="2390775"/>
            <a:ext cx="3419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Régulation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1500" y="2886075"/>
            <a:ext cx="3324225" cy="876300"/>
          </a:xfrm>
          <a:custGeom>
            <a:avLst/>
            <a:gdLst/>
            <a:ahLst/>
            <a:cxnLst/>
            <a:rect l="l" t="t" r="r" b="b"/>
            <a:pathLst>
              <a:path w="3324225" h="876300">
                <a:moveTo>
                  <a:pt x="76203" y="0"/>
                </a:moveTo>
                <a:lnTo>
                  <a:pt x="3248022" y="0"/>
                </a:lnTo>
                <a:cubicBezTo>
                  <a:pt x="3290108" y="0"/>
                  <a:pt x="3324225" y="34117"/>
                  <a:pt x="3324225" y="76203"/>
                </a:cubicBezTo>
                <a:lnTo>
                  <a:pt x="3324225" y="800097"/>
                </a:lnTo>
                <a:cubicBezTo>
                  <a:pt x="3324225" y="842183"/>
                  <a:pt x="3290108" y="876300"/>
                  <a:pt x="3248022" y="876300"/>
                </a:cubicBezTo>
                <a:lnTo>
                  <a:pt x="76203" y="876300"/>
                </a:lnTo>
                <a:cubicBezTo>
                  <a:pt x="34117" y="876300"/>
                  <a:pt x="0" y="842183"/>
                  <a:pt x="0" y="8000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Text 9"/>
          <p:cNvSpPr/>
          <p:nvPr/>
        </p:nvSpPr>
        <p:spPr>
          <a:xfrm>
            <a:off x="685800" y="3000375"/>
            <a:ext cx="3171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5A3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EU AI Act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85800" y="3267075"/>
            <a:ext cx="31623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Obligation de transparence sur l'empreinte carbone des modèles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71500" y="3876675"/>
            <a:ext cx="3324225" cy="685800"/>
          </a:xfrm>
          <a:custGeom>
            <a:avLst/>
            <a:gdLst/>
            <a:ahLst/>
            <a:cxnLst/>
            <a:rect l="l" t="t" r="r" b="b"/>
            <a:pathLst>
              <a:path w="3324225" h="685800">
                <a:moveTo>
                  <a:pt x="76199" y="0"/>
                </a:moveTo>
                <a:lnTo>
                  <a:pt x="3248026" y="0"/>
                </a:lnTo>
                <a:cubicBezTo>
                  <a:pt x="3290109" y="0"/>
                  <a:pt x="3324225" y="34116"/>
                  <a:pt x="3324225" y="76199"/>
                </a:cubicBezTo>
                <a:lnTo>
                  <a:pt x="3324225" y="609601"/>
                </a:lnTo>
                <a:cubicBezTo>
                  <a:pt x="3324225" y="651684"/>
                  <a:pt x="3290109" y="685800"/>
                  <a:pt x="324802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Text 12"/>
          <p:cNvSpPr/>
          <p:nvPr/>
        </p:nvSpPr>
        <p:spPr>
          <a:xfrm>
            <a:off x="685800" y="3990975"/>
            <a:ext cx="3171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5A3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Certification Green AI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85800" y="4257675"/>
            <a:ext cx="3162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Standards pour une IA responsable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41800" y="1457325"/>
            <a:ext cx="3705225" cy="3876675"/>
          </a:xfrm>
          <a:custGeom>
            <a:avLst/>
            <a:gdLst/>
            <a:ahLst/>
            <a:cxnLst/>
            <a:rect l="l" t="t" r="r" b="b"/>
            <a:pathLst>
              <a:path w="3705225" h="387667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724279"/>
                </a:lnTo>
                <a:cubicBezTo>
                  <a:pt x="3705225" y="3808445"/>
                  <a:pt x="3636995" y="3876675"/>
                  <a:pt x="3552829" y="3876675"/>
                </a:cubicBezTo>
                <a:lnTo>
                  <a:pt x="152396" y="3876675"/>
                </a:lnTo>
                <a:cubicBezTo>
                  <a:pt x="68230" y="3876675"/>
                  <a:pt x="0" y="3808445"/>
                  <a:pt x="0" y="372427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7" name="Shape 15"/>
          <p:cNvSpPr/>
          <p:nvPr/>
        </p:nvSpPr>
        <p:spPr>
          <a:xfrm>
            <a:off x="4241800" y="1457325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8" name="Shape 16"/>
          <p:cNvSpPr/>
          <p:nvPr/>
        </p:nvSpPr>
        <p:spPr>
          <a:xfrm>
            <a:off x="5791200" y="16668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Shape 17"/>
          <p:cNvSpPr/>
          <p:nvPr/>
        </p:nvSpPr>
        <p:spPr>
          <a:xfrm>
            <a:off x="5995988" y="185737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28588" y="0"/>
                </a:moveTo>
                <a:lnTo>
                  <a:pt x="57150" y="0"/>
                </a:lnTo>
                <a:cubicBezTo>
                  <a:pt x="49247" y="0"/>
                  <a:pt x="42863" y="6385"/>
                  <a:pt x="42863" y="14288"/>
                </a:cubicBezTo>
                <a:cubicBezTo>
                  <a:pt x="42863" y="22190"/>
                  <a:pt x="49247" y="28575"/>
                  <a:pt x="57150" y="28575"/>
                </a:cubicBezTo>
                <a:lnTo>
                  <a:pt x="57150" y="96217"/>
                </a:lnTo>
                <a:lnTo>
                  <a:pt x="3349" y="190336"/>
                </a:lnTo>
                <a:cubicBezTo>
                  <a:pt x="1161" y="194221"/>
                  <a:pt x="0" y="198552"/>
                  <a:pt x="0" y="203016"/>
                </a:cubicBezTo>
                <a:cubicBezTo>
                  <a:pt x="0" y="217170"/>
                  <a:pt x="11430" y="228600"/>
                  <a:pt x="25584" y="228600"/>
                </a:cubicBezTo>
                <a:lnTo>
                  <a:pt x="174441" y="228600"/>
                </a:lnTo>
                <a:cubicBezTo>
                  <a:pt x="188550" y="228600"/>
                  <a:pt x="200025" y="217170"/>
                  <a:pt x="200025" y="203016"/>
                </a:cubicBezTo>
                <a:cubicBezTo>
                  <a:pt x="200025" y="198552"/>
                  <a:pt x="198864" y="194176"/>
                  <a:pt x="196676" y="190336"/>
                </a:cubicBezTo>
                <a:lnTo>
                  <a:pt x="142875" y="96217"/>
                </a:lnTo>
                <a:lnTo>
                  <a:pt x="142875" y="28575"/>
                </a:lnTo>
                <a:cubicBezTo>
                  <a:pt x="150778" y="28575"/>
                  <a:pt x="157163" y="22190"/>
                  <a:pt x="157163" y="14288"/>
                </a:cubicBezTo>
                <a:cubicBezTo>
                  <a:pt x="157163" y="6385"/>
                  <a:pt x="150778" y="0"/>
                  <a:pt x="142875" y="0"/>
                </a:cubicBezTo>
                <a:lnTo>
                  <a:pt x="128588" y="0"/>
                </a:lnTo>
                <a:close/>
                <a:moveTo>
                  <a:pt x="85725" y="96217"/>
                </a:moveTo>
                <a:lnTo>
                  <a:pt x="85725" y="28575"/>
                </a:lnTo>
                <a:lnTo>
                  <a:pt x="114300" y="28575"/>
                </a:lnTo>
                <a:lnTo>
                  <a:pt x="114300" y="96217"/>
                </a:lnTo>
                <a:cubicBezTo>
                  <a:pt x="114300" y="101173"/>
                  <a:pt x="115595" y="106085"/>
                  <a:pt x="118050" y="110416"/>
                </a:cubicBezTo>
                <a:lnTo>
                  <a:pt x="136624" y="142875"/>
                </a:lnTo>
                <a:lnTo>
                  <a:pt x="63401" y="142875"/>
                </a:lnTo>
                <a:lnTo>
                  <a:pt x="81975" y="110416"/>
                </a:lnTo>
                <a:cubicBezTo>
                  <a:pt x="84430" y="106085"/>
                  <a:pt x="85725" y="101218"/>
                  <a:pt x="85725" y="9621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Text 18"/>
          <p:cNvSpPr/>
          <p:nvPr/>
        </p:nvSpPr>
        <p:spPr>
          <a:xfrm>
            <a:off x="4384675" y="2390775"/>
            <a:ext cx="3419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Benchmarks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432300" y="2886075"/>
            <a:ext cx="3324225" cy="876300"/>
          </a:xfrm>
          <a:custGeom>
            <a:avLst/>
            <a:gdLst/>
            <a:ahLst/>
            <a:cxnLst/>
            <a:rect l="l" t="t" r="r" b="b"/>
            <a:pathLst>
              <a:path w="3324225" h="876300">
                <a:moveTo>
                  <a:pt x="76203" y="0"/>
                </a:moveTo>
                <a:lnTo>
                  <a:pt x="3248022" y="0"/>
                </a:lnTo>
                <a:cubicBezTo>
                  <a:pt x="3290108" y="0"/>
                  <a:pt x="3324225" y="34117"/>
                  <a:pt x="3324225" y="76203"/>
                </a:cubicBezTo>
                <a:lnTo>
                  <a:pt x="3324225" y="800097"/>
                </a:lnTo>
                <a:cubicBezTo>
                  <a:pt x="3324225" y="842183"/>
                  <a:pt x="3290108" y="876300"/>
                  <a:pt x="3248022" y="876300"/>
                </a:cubicBezTo>
                <a:lnTo>
                  <a:pt x="76203" y="876300"/>
                </a:lnTo>
                <a:cubicBezTo>
                  <a:pt x="34117" y="876300"/>
                  <a:pt x="0" y="842183"/>
                  <a:pt x="0" y="8000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2" name="Text 20"/>
          <p:cNvSpPr/>
          <p:nvPr/>
        </p:nvSpPr>
        <p:spPr>
          <a:xfrm>
            <a:off x="4546600" y="3000375"/>
            <a:ext cx="3171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5A3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MLPerf Power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546600" y="3267075"/>
            <a:ext cx="31623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Mesure standardisée de la consommation énergétique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32300" y="3876675"/>
            <a:ext cx="3324225" cy="685800"/>
          </a:xfrm>
          <a:custGeom>
            <a:avLst/>
            <a:gdLst/>
            <a:ahLst/>
            <a:cxnLst/>
            <a:rect l="l" t="t" r="r" b="b"/>
            <a:pathLst>
              <a:path w="3324225" h="685800">
                <a:moveTo>
                  <a:pt x="76199" y="0"/>
                </a:moveTo>
                <a:lnTo>
                  <a:pt x="3248026" y="0"/>
                </a:lnTo>
                <a:cubicBezTo>
                  <a:pt x="3290109" y="0"/>
                  <a:pt x="3324225" y="34116"/>
                  <a:pt x="3324225" y="76199"/>
                </a:cubicBezTo>
                <a:lnTo>
                  <a:pt x="3324225" y="609601"/>
                </a:lnTo>
                <a:cubicBezTo>
                  <a:pt x="3324225" y="651684"/>
                  <a:pt x="3290109" y="685800"/>
                  <a:pt x="324802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Text 23"/>
          <p:cNvSpPr/>
          <p:nvPr/>
        </p:nvSpPr>
        <p:spPr>
          <a:xfrm>
            <a:off x="4546600" y="3990975"/>
            <a:ext cx="3171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5A3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Green Software Foundation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546600" y="4257675"/>
            <a:ext cx="3162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Standards pour le logiciel durable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102600" y="1457325"/>
            <a:ext cx="3705225" cy="3876675"/>
          </a:xfrm>
          <a:custGeom>
            <a:avLst/>
            <a:gdLst/>
            <a:ahLst/>
            <a:cxnLst/>
            <a:rect l="l" t="t" r="r" b="b"/>
            <a:pathLst>
              <a:path w="3705225" h="387667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724279"/>
                </a:lnTo>
                <a:cubicBezTo>
                  <a:pt x="3705225" y="3808445"/>
                  <a:pt x="3636995" y="3876675"/>
                  <a:pt x="3552829" y="3876675"/>
                </a:cubicBezTo>
                <a:lnTo>
                  <a:pt x="152396" y="3876675"/>
                </a:lnTo>
                <a:cubicBezTo>
                  <a:pt x="68230" y="3876675"/>
                  <a:pt x="0" y="3808445"/>
                  <a:pt x="0" y="372427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8" name="Shape 26"/>
          <p:cNvSpPr/>
          <p:nvPr/>
        </p:nvSpPr>
        <p:spPr>
          <a:xfrm>
            <a:off x="8102600" y="1457325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9" name="Shape 27"/>
          <p:cNvSpPr/>
          <p:nvPr/>
        </p:nvSpPr>
        <p:spPr>
          <a:xfrm>
            <a:off x="9652000" y="16668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0" name="Shape 28"/>
          <p:cNvSpPr/>
          <p:nvPr/>
        </p:nvSpPr>
        <p:spPr>
          <a:xfrm>
            <a:off x="9871075" y="185737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78581" y="157163"/>
                </a:moveTo>
                <a:lnTo>
                  <a:pt x="92869" y="157163"/>
                </a:lnTo>
                <a:cubicBezTo>
                  <a:pt x="100772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64294" y="207169"/>
                </a:lnTo>
                <a:lnTo>
                  <a:pt x="64294" y="171450"/>
                </a:lnTo>
                <a:cubicBezTo>
                  <a:pt x="64294" y="163547"/>
                  <a:pt x="70678" y="157163"/>
                  <a:pt x="78581" y="157163"/>
                </a:cubicBezTo>
                <a:close/>
                <a:moveTo>
                  <a:pt x="42863" y="50006"/>
                </a:moveTo>
                <a:cubicBezTo>
                  <a:pt x="42863" y="46077"/>
                  <a:pt x="46077" y="42863"/>
                  <a:pt x="50006" y="42863"/>
                </a:cubicBezTo>
                <a:lnTo>
                  <a:pt x="64294" y="42863"/>
                </a:lnTo>
                <a:cubicBezTo>
                  <a:pt x="68223" y="42863"/>
                  <a:pt x="71438" y="46077"/>
                  <a:pt x="71438" y="50006"/>
                </a:cubicBezTo>
                <a:lnTo>
                  <a:pt x="71438" y="64294"/>
                </a:lnTo>
                <a:cubicBezTo>
                  <a:pt x="71438" y="68223"/>
                  <a:pt x="68223" y="71438"/>
                  <a:pt x="64294" y="71438"/>
                </a:cubicBezTo>
                <a:lnTo>
                  <a:pt x="50006" y="71438"/>
                </a:lnTo>
                <a:cubicBezTo>
                  <a:pt x="46077" y="71438"/>
                  <a:pt x="42863" y="68223"/>
                  <a:pt x="42863" y="64294"/>
                </a:cubicBezTo>
                <a:lnTo>
                  <a:pt x="42863" y="50006"/>
                </a:lnTo>
                <a:close/>
                <a:moveTo>
                  <a:pt x="107156" y="42863"/>
                </a:moveTo>
                <a:lnTo>
                  <a:pt x="121444" y="42863"/>
                </a:lnTo>
                <a:cubicBezTo>
                  <a:pt x="125373" y="42863"/>
                  <a:pt x="128588" y="46077"/>
                  <a:pt x="128588" y="50006"/>
                </a:cubicBezTo>
                <a:lnTo>
                  <a:pt x="128588" y="64294"/>
                </a:lnTo>
                <a:cubicBezTo>
                  <a:pt x="128588" y="68223"/>
                  <a:pt x="125373" y="71438"/>
                  <a:pt x="121444" y="71438"/>
                </a:cubicBezTo>
                <a:lnTo>
                  <a:pt x="107156" y="71438"/>
                </a:lnTo>
                <a:cubicBezTo>
                  <a:pt x="103227" y="71438"/>
                  <a:pt x="100013" y="68223"/>
                  <a:pt x="100013" y="64294"/>
                </a:cubicBezTo>
                <a:lnTo>
                  <a:pt x="100013" y="50006"/>
                </a:lnTo>
                <a:cubicBezTo>
                  <a:pt x="100013" y="46077"/>
                  <a:pt x="103227" y="42863"/>
                  <a:pt x="107156" y="42863"/>
                </a:cubicBezTo>
                <a:close/>
                <a:moveTo>
                  <a:pt x="42863" y="107156"/>
                </a:moveTo>
                <a:cubicBezTo>
                  <a:pt x="42863" y="103227"/>
                  <a:pt x="46077" y="100013"/>
                  <a:pt x="50006" y="100013"/>
                </a:cubicBezTo>
                <a:lnTo>
                  <a:pt x="64294" y="100013"/>
                </a:lnTo>
                <a:cubicBezTo>
                  <a:pt x="68223" y="100013"/>
                  <a:pt x="71438" y="103227"/>
                  <a:pt x="71438" y="107156"/>
                </a:cubicBezTo>
                <a:lnTo>
                  <a:pt x="71438" y="121444"/>
                </a:lnTo>
                <a:cubicBezTo>
                  <a:pt x="71438" y="125373"/>
                  <a:pt x="68223" y="128588"/>
                  <a:pt x="64294" y="128588"/>
                </a:cubicBezTo>
                <a:lnTo>
                  <a:pt x="50006" y="128588"/>
                </a:lnTo>
                <a:cubicBezTo>
                  <a:pt x="46077" y="128588"/>
                  <a:pt x="42863" y="125373"/>
                  <a:pt x="42863" y="121444"/>
                </a:cubicBezTo>
                <a:lnTo>
                  <a:pt x="42863" y="107156"/>
                </a:lnTo>
                <a:close/>
                <a:moveTo>
                  <a:pt x="107156" y="100013"/>
                </a:moveTo>
                <a:lnTo>
                  <a:pt x="121444" y="100013"/>
                </a:lnTo>
                <a:cubicBezTo>
                  <a:pt x="125373" y="100013"/>
                  <a:pt x="128588" y="103227"/>
                  <a:pt x="128588" y="107156"/>
                </a:cubicBezTo>
                <a:lnTo>
                  <a:pt x="128588" y="121444"/>
                </a:lnTo>
                <a:cubicBezTo>
                  <a:pt x="128588" y="125373"/>
                  <a:pt x="125373" y="128588"/>
                  <a:pt x="121444" y="128588"/>
                </a:cubicBezTo>
                <a:lnTo>
                  <a:pt x="107156" y="128588"/>
                </a:lnTo>
                <a:cubicBezTo>
                  <a:pt x="103227" y="128588"/>
                  <a:pt x="100013" y="125373"/>
                  <a:pt x="100013" y="121444"/>
                </a:cubicBezTo>
                <a:lnTo>
                  <a:pt x="100013" y="107156"/>
                </a:lnTo>
                <a:cubicBezTo>
                  <a:pt x="100013" y="103227"/>
                  <a:pt x="103227" y="100013"/>
                  <a:pt x="107156" y="10001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1" name="Text 29"/>
          <p:cNvSpPr/>
          <p:nvPr/>
        </p:nvSpPr>
        <p:spPr>
          <a:xfrm>
            <a:off x="8245475" y="2390775"/>
            <a:ext cx="3419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Entreprises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293100" y="2886075"/>
            <a:ext cx="3324225" cy="876300"/>
          </a:xfrm>
          <a:custGeom>
            <a:avLst/>
            <a:gdLst/>
            <a:ahLst/>
            <a:cxnLst/>
            <a:rect l="l" t="t" r="r" b="b"/>
            <a:pathLst>
              <a:path w="3324225" h="876300">
                <a:moveTo>
                  <a:pt x="76203" y="0"/>
                </a:moveTo>
                <a:lnTo>
                  <a:pt x="3248022" y="0"/>
                </a:lnTo>
                <a:cubicBezTo>
                  <a:pt x="3290108" y="0"/>
                  <a:pt x="3324225" y="34117"/>
                  <a:pt x="3324225" y="76203"/>
                </a:cubicBezTo>
                <a:lnTo>
                  <a:pt x="3324225" y="800097"/>
                </a:lnTo>
                <a:cubicBezTo>
                  <a:pt x="3324225" y="842183"/>
                  <a:pt x="3290108" y="876300"/>
                  <a:pt x="3248022" y="876300"/>
                </a:cubicBezTo>
                <a:lnTo>
                  <a:pt x="76203" y="876300"/>
                </a:lnTo>
                <a:cubicBezTo>
                  <a:pt x="34117" y="876300"/>
                  <a:pt x="0" y="842183"/>
                  <a:pt x="0" y="8000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3" name="Text 31"/>
          <p:cNvSpPr/>
          <p:nvPr/>
        </p:nvSpPr>
        <p:spPr>
          <a:xfrm>
            <a:off x="8407400" y="3000375"/>
            <a:ext cx="3171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5A3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&amp; Google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407400" y="3267075"/>
            <a:ext cx="31623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Investissements massifs dans les énergies renouvelables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93100" y="3876675"/>
            <a:ext cx="3324225" cy="876300"/>
          </a:xfrm>
          <a:custGeom>
            <a:avLst/>
            <a:gdLst/>
            <a:ahLst/>
            <a:cxnLst/>
            <a:rect l="l" t="t" r="r" b="b"/>
            <a:pathLst>
              <a:path w="3324225" h="876300">
                <a:moveTo>
                  <a:pt x="76203" y="0"/>
                </a:moveTo>
                <a:lnTo>
                  <a:pt x="3248022" y="0"/>
                </a:lnTo>
                <a:cubicBezTo>
                  <a:pt x="3290108" y="0"/>
                  <a:pt x="3324225" y="34117"/>
                  <a:pt x="3324225" y="76203"/>
                </a:cubicBezTo>
                <a:lnTo>
                  <a:pt x="3324225" y="800097"/>
                </a:lnTo>
                <a:cubicBezTo>
                  <a:pt x="3324225" y="842183"/>
                  <a:pt x="3290108" y="876300"/>
                  <a:pt x="3248022" y="876300"/>
                </a:cubicBezTo>
                <a:lnTo>
                  <a:pt x="76203" y="876300"/>
                </a:lnTo>
                <a:cubicBezTo>
                  <a:pt x="34117" y="876300"/>
                  <a:pt x="0" y="842183"/>
                  <a:pt x="0" y="8000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8FAF7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6" name="Text 34"/>
          <p:cNvSpPr/>
          <p:nvPr/>
        </p:nvSpPr>
        <p:spPr>
          <a:xfrm>
            <a:off x="8407400" y="3990975"/>
            <a:ext cx="3171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5A3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Mistral AI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407400" y="4257675"/>
            <a:ext cx="31623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2E23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Publication transparente de l'empreinte environnementale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81000" y="5486400"/>
            <a:ext cx="11430000" cy="990600"/>
          </a:xfrm>
          <a:custGeom>
            <a:avLst/>
            <a:gdLst/>
            <a:ahLst/>
            <a:cxnLst/>
            <a:rect l="l" t="t" r="r" b="b"/>
            <a:pathLst>
              <a:path w="11430000" h="990600">
                <a:moveTo>
                  <a:pt x="152404" y="0"/>
                </a:moveTo>
                <a:lnTo>
                  <a:pt x="11277596" y="0"/>
                </a:lnTo>
                <a:cubicBezTo>
                  <a:pt x="11361766" y="0"/>
                  <a:pt x="11430000" y="68234"/>
                  <a:pt x="11430000" y="152404"/>
                </a:cubicBezTo>
                <a:lnTo>
                  <a:pt x="11430000" y="838196"/>
                </a:lnTo>
                <a:cubicBezTo>
                  <a:pt x="11430000" y="922366"/>
                  <a:pt x="11361766" y="990600"/>
                  <a:pt x="11277596" y="990600"/>
                </a:cubicBezTo>
                <a:lnTo>
                  <a:pt x="152404" y="990600"/>
                </a:lnTo>
                <a:cubicBezTo>
                  <a:pt x="68234" y="990600"/>
                  <a:pt x="0" y="922366"/>
                  <a:pt x="0" y="838196"/>
                </a:cubicBezTo>
                <a:lnTo>
                  <a:pt x="0" y="152404"/>
                </a:lnTo>
                <a:cubicBezTo>
                  <a:pt x="0" y="68234"/>
                  <a:pt x="68234" y="0"/>
                  <a:pt x="152404" y="0"/>
                </a:cubicBezTo>
                <a:close/>
              </a:path>
            </a:pathLst>
          </a:custGeom>
          <a:gradFill flip="none" rotWithShape="1">
            <a:gsLst>
              <a:gs pos="0">
                <a:srgbClr val="2D5A3D"/>
              </a:gs>
              <a:gs pos="100000">
                <a:srgbClr val="7BA391"/>
              </a:gs>
            </a:gsLst>
            <a:lin ang="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39" name="Shape 37"/>
          <p:cNvSpPr/>
          <p:nvPr/>
        </p:nvSpPr>
        <p:spPr>
          <a:xfrm>
            <a:off x="571500" y="56769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0" name="Shape 38"/>
          <p:cNvSpPr/>
          <p:nvPr/>
        </p:nvSpPr>
        <p:spPr>
          <a:xfrm>
            <a:off x="735806" y="58388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35719" y="35719"/>
                </a:moveTo>
                <a:cubicBezTo>
                  <a:pt x="35719" y="25840"/>
                  <a:pt x="27738" y="17859"/>
                  <a:pt x="17859" y="17859"/>
                </a:cubicBezTo>
                <a:cubicBezTo>
                  <a:pt x="7981" y="17859"/>
                  <a:pt x="0" y="25840"/>
                  <a:pt x="0" y="35719"/>
                </a:cubicBezTo>
                <a:lnTo>
                  <a:pt x="0" y="223242"/>
                </a:lnTo>
                <a:cubicBezTo>
                  <a:pt x="0" y="247910"/>
                  <a:pt x="19980" y="267891"/>
                  <a:pt x="44648" y="267891"/>
                </a:cubicBezTo>
                <a:lnTo>
                  <a:pt x="267891" y="267891"/>
                </a:lnTo>
                <a:cubicBezTo>
                  <a:pt x="277769" y="267891"/>
                  <a:pt x="285750" y="259910"/>
                  <a:pt x="285750" y="250031"/>
                </a:cubicBezTo>
                <a:cubicBezTo>
                  <a:pt x="285750" y="240153"/>
                  <a:pt x="277769" y="232172"/>
                  <a:pt x="267891" y="232172"/>
                </a:cubicBezTo>
                <a:lnTo>
                  <a:pt x="44648" y="232172"/>
                </a:lnTo>
                <a:cubicBezTo>
                  <a:pt x="39737" y="232172"/>
                  <a:pt x="35719" y="228154"/>
                  <a:pt x="35719" y="223242"/>
                </a:cubicBezTo>
                <a:lnTo>
                  <a:pt x="35719" y="35719"/>
                </a:lnTo>
                <a:close/>
                <a:moveTo>
                  <a:pt x="262644" y="84051"/>
                </a:moveTo>
                <a:cubicBezTo>
                  <a:pt x="269621" y="77074"/>
                  <a:pt x="269621" y="65745"/>
                  <a:pt x="262644" y="58769"/>
                </a:cubicBezTo>
                <a:cubicBezTo>
                  <a:pt x="255668" y="51792"/>
                  <a:pt x="244339" y="51792"/>
                  <a:pt x="237362" y="58769"/>
                </a:cubicBezTo>
                <a:lnTo>
                  <a:pt x="178594" y="117593"/>
                </a:lnTo>
                <a:lnTo>
                  <a:pt x="146558" y="85613"/>
                </a:lnTo>
                <a:cubicBezTo>
                  <a:pt x="139582" y="78637"/>
                  <a:pt x="128253" y="78637"/>
                  <a:pt x="121276" y="85613"/>
                </a:cubicBezTo>
                <a:lnTo>
                  <a:pt x="67698" y="139192"/>
                </a:lnTo>
                <a:cubicBezTo>
                  <a:pt x="60722" y="146168"/>
                  <a:pt x="60722" y="157497"/>
                  <a:pt x="67698" y="164474"/>
                </a:cubicBezTo>
                <a:cubicBezTo>
                  <a:pt x="74675" y="171450"/>
                  <a:pt x="86004" y="171450"/>
                  <a:pt x="92980" y="164474"/>
                </a:cubicBezTo>
                <a:lnTo>
                  <a:pt x="133945" y="123509"/>
                </a:lnTo>
                <a:lnTo>
                  <a:pt x="165981" y="155544"/>
                </a:lnTo>
                <a:cubicBezTo>
                  <a:pt x="172957" y="162520"/>
                  <a:pt x="184286" y="162520"/>
                  <a:pt x="191263" y="155544"/>
                </a:cubicBezTo>
                <a:lnTo>
                  <a:pt x="262700" y="84106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1" name="Text 39"/>
          <p:cNvSpPr/>
          <p:nvPr/>
        </p:nvSpPr>
        <p:spPr>
          <a:xfrm>
            <a:off x="1333500" y="5686425"/>
            <a:ext cx="10382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Tendance Positive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333500" y="6029325"/>
            <a:ext cx="10363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Les géants du numérique notent une hausse de leurs émissions (+48% pour Google, +30% pour Microsoft) et prennent conscience de l'urgence d'agir.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VOTRE IMPACT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 err="1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Votre</a:t>
            </a:r>
            <a:r>
              <a:rPr lang="en-US" sz="270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Impact Personnel : Chaque Action Compte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28725"/>
            <a:ext cx="1066800" cy="57150"/>
          </a:xfrm>
          <a:custGeom>
            <a:avLst/>
            <a:gdLst/>
            <a:ahLst/>
            <a:cxnLst/>
            <a:rect l="l" t="t" r="r" b="b"/>
            <a:pathLst>
              <a:path w="1066800" h="57150">
                <a:moveTo>
                  <a:pt x="0" y="0"/>
                </a:moveTo>
                <a:lnTo>
                  <a:pt x="1066800" y="0"/>
                </a:lnTo>
                <a:lnTo>
                  <a:pt x="1066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400050" y="1438275"/>
            <a:ext cx="5619750" cy="1009650"/>
          </a:xfrm>
          <a:custGeom>
            <a:avLst/>
            <a:gdLst/>
            <a:ahLst/>
            <a:cxnLst/>
            <a:rect l="l" t="t" r="r" b="b"/>
            <a:pathLst>
              <a:path w="5619750" h="1009650">
                <a:moveTo>
                  <a:pt x="38100" y="0"/>
                </a:moveTo>
                <a:lnTo>
                  <a:pt x="5467353" y="0"/>
                </a:lnTo>
                <a:cubicBezTo>
                  <a:pt x="5551520" y="0"/>
                  <a:pt x="5619750" y="68230"/>
                  <a:pt x="5619750" y="152397"/>
                </a:cubicBezTo>
                <a:lnTo>
                  <a:pt x="5619750" y="857253"/>
                </a:lnTo>
                <a:cubicBezTo>
                  <a:pt x="5619750" y="941420"/>
                  <a:pt x="5551520" y="1009650"/>
                  <a:pt x="5467353" y="1009650"/>
                </a:cubicBezTo>
                <a:lnTo>
                  <a:pt x="38100" y="1009650"/>
                </a:lnTo>
                <a:cubicBezTo>
                  <a:pt x="17058" y="1009650"/>
                  <a:pt x="0" y="992592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6" name="Shape 4"/>
          <p:cNvSpPr/>
          <p:nvPr/>
        </p:nvSpPr>
        <p:spPr>
          <a:xfrm>
            <a:off x="400050" y="1438275"/>
            <a:ext cx="38100" cy="1009650"/>
          </a:xfrm>
          <a:custGeom>
            <a:avLst/>
            <a:gdLst/>
            <a:ahLst/>
            <a:cxnLst/>
            <a:rect l="l" t="t" r="r" b="b"/>
            <a:pathLst>
              <a:path w="38100" h="1009650">
                <a:moveTo>
                  <a:pt x="38100" y="0"/>
                </a:moveTo>
                <a:lnTo>
                  <a:pt x="38100" y="0"/>
                </a:lnTo>
                <a:lnTo>
                  <a:pt x="38100" y="1009650"/>
                </a:lnTo>
                <a:lnTo>
                  <a:pt x="38100" y="1009650"/>
                </a:lnTo>
                <a:cubicBezTo>
                  <a:pt x="17072" y="1009650"/>
                  <a:pt x="0" y="992578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5"/>
          <p:cNvSpPr/>
          <p:nvPr/>
        </p:nvSpPr>
        <p:spPr>
          <a:xfrm>
            <a:off x="571500" y="15906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Shape 6"/>
          <p:cNvSpPr/>
          <p:nvPr/>
        </p:nvSpPr>
        <p:spPr>
          <a:xfrm>
            <a:off x="678656" y="16954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60734"/>
                </a:moveTo>
                <a:cubicBezTo>
                  <a:pt x="133075" y="160734"/>
                  <a:pt x="171450" y="124737"/>
                  <a:pt x="171450" y="80367"/>
                </a:cubicBezTo>
                <a:cubicBezTo>
                  <a:pt x="171450" y="35998"/>
                  <a:pt x="133075" y="0"/>
                  <a:pt x="85725" y="0"/>
                </a:cubicBezTo>
                <a:cubicBezTo>
                  <a:pt x="38375" y="0"/>
                  <a:pt x="0" y="35998"/>
                  <a:pt x="0" y="80367"/>
                </a:cubicBezTo>
                <a:cubicBezTo>
                  <a:pt x="0" y="98550"/>
                  <a:pt x="6429" y="115293"/>
                  <a:pt x="17279" y="128755"/>
                </a:cubicBezTo>
                <a:lnTo>
                  <a:pt x="938" y="159663"/>
                </a:lnTo>
                <a:cubicBezTo>
                  <a:pt x="-670" y="162677"/>
                  <a:pt x="-167" y="166360"/>
                  <a:pt x="2143" y="168872"/>
                </a:cubicBezTo>
                <a:cubicBezTo>
                  <a:pt x="4454" y="171383"/>
                  <a:pt x="8104" y="172153"/>
                  <a:pt x="11218" y="170814"/>
                </a:cubicBezTo>
                <a:lnTo>
                  <a:pt x="50866" y="153836"/>
                </a:lnTo>
                <a:cubicBezTo>
                  <a:pt x="61514" y="158256"/>
                  <a:pt x="73302" y="160734"/>
                  <a:pt x="85725" y="160734"/>
                </a:cubicBezTo>
                <a:close/>
                <a:moveTo>
                  <a:pt x="42863" y="69652"/>
                </a:moveTo>
                <a:cubicBezTo>
                  <a:pt x="48777" y="69652"/>
                  <a:pt x="53578" y="74453"/>
                  <a:pt x="53578" y="80367"/>
                </a:cubicBezTo>
                <a:cubicBezTo>
                  <a:pt x="53578" y="86281"/>
                  <a:pt x="48777" y="91083"/>
                  <a:pt x="42863" y="91083"/>
                </a:cubicBezTo>
                <a:cubicBezTo>
                  <a:pt x="36948" y="91083"/>
                  <a:pt x="32147" y="86281"/>
                  <a:pt x="32147" y="80367"/>
                </a:cubicBezTo>
                <a:cubicBezTo>
                  <a:pt x="32147" y="74453"/>
                  <a:pt x="36948" y="69652"/>
                  <a:pt x="42863" y="69652"/>
                </a:cubicBezTo>
                <a:close/>
                <a:moveTo>
                  <a:pt x="85725" y="69652"/>
                </a:moveTo>
                <a:cubicBezTo>
                  <a:pt x="91639" y="69652"/>
                  <a:pt x="96441" y="74453"/>
                  <a:pt x="96441" y="80367"/>
                </a:cubicBezTo>
                <a:cubicBezTo>
                  <a:pt x="96441" y="86281"/>
                  <a:pt x="91639" y="91083"/>
                  <a:pt x="85725" y="91083"/>
                </a:cubicBezTo>
                <a:cubicBezTo>
                  <a:pt x="79811" y="91083"/>
                  <a:pt x="75009" y="86281"/>
                  <a:pt x="75009" y="80367"/>
                </a:cubicBezTo>
                <a:cubicBezTo>
                  <a:pt x="75009" y="74453"/>
                  <a:pt x="79811" y="69652"/>
                  <a:pt x="85725" y="69652"/>
                </a:cubicBezTo>
                <a:close/>
                <a:moveTo>
                  <a:pt x="117872" y="80367"/>
                </a:moveTo>
                <a:cubicBezTo>
                  <a:pt x="117872" y="74453"/>
                  <a:pt x="122673" y="69652"/>
                  <a:pt x="128588" y="69652"/>
                </a:cubicBezTo>
                <a:cubicBezTo>
                  <a:pt x="134502" y="69652"/>
                  <a:pt x="139303" y="74453"/>
                  <a:pt x="139303" y="80367"/>
                </a:cubicBezTo>
                <a:cubicBezTo>
                  <a:pt x="139303" y="86281"/>
                  <a:pt x="134502" y="91083"/>
                  <a:pt x="128588" y="91083"/>
                </a:cubicBezTo>
                <a:cubicBezTo>
                  <a:pt x="122673" y="91083"/>
                  <a:pt x="117872" y="86281"/>
                  <a:pt x="117872" y="8036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Text 7"/>
          <p:cNvSpPr/>
          <p:nvPr/>
        </p:nvSpPr>
        <p:spPr>
          <a:xfrm>
            <a:off x="1066800" y="1647825"/>
            <a:ext cx="1533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Questions Précises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1500" y="2047875"/>
            <a:ext cx="5372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Posez des questions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complètes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plutôt que multiples requêtes courtes.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00050" y="2562225"/>
            <a:ext cx="5619750" cy="1009650"/>
          </a:xfrm>
          <a:custGeom>
            <a:avLst/>
            <a:gdLst/>
            <a:ahLst/>
            <a:cxnLst/>
            <a:rect l="l" t="t" r="r" b="b"/>
            <a:pathLst>
              <a:path w="5619750" h="1009650">
                <a:moveTo>
                  <a:pt x="38100" y="0"/>
                </a:moveTo>
                <a:lnTo>
                  <a:pt x="5467353" y="0"/>
                </a:lnTo>
                <a:cubicBezTo>
                  <a:pt x="5551520" y="0"/>
                  <a:pt x="5619750" y="68230"/>
                  <a:pt x="5619750" y="152397"/>
                </a:cubicBezTo>
                <a:lnTo>
                  <a:pt x="5619750" y="857253"/>
                </a:lnTo>
                <a:cubicBezTo>
                  <a:pt x="5619750" y="941420"/>
                  <a:pt x="5551520" y="1009650"/>
                  <a:pt x="5467353" y="1009650"/>
                </a:cubicBezTo>
                <a:lnTo>
                  <a:pt x="38100" y="1009650"/>
                </a:lnTo>
                <a:cubicBezTo>
                  <a:pt x="17058" y="1009650"/>
                  <a:pt x="0" y="992592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2" name="Shape 10"/>
          <p:cNvSpPr/>
          <p:nvPr/>
        </p:nvSpPr>
        <p:spPr>
          <a:xfrm>
            <a:off x="400050" y="2562225"/>
            <a:ext cx="38100" cy="1009650"/>
          </a:xfrm>
          <a:custGeom>
            <a:avLst/>
            <a:gdLst/>
            <a:ahLst/>
            <a:cxnLst/>
            <a:rect l="l" t="t" r="r" b="b"/>
            <a:pathLst>
              <a:path w="38100" h="1009650">
                <a:moveTo>
                  <a:pt x="38100" y="0"/>
                </a:moveTo>
                <a:lnTo>
                  <a:pt x="38100" y="0"/>
                </a:lnTo>
                <a:lnTo>
                  <a:pt x="38100" y="1009650"/>
                </a:lnTo>
                <a:lnTo>
                  <a:pt x="38100" y="1009650"/>
                </a:lnTo>
                <a:cubicBezTo>
                  <a:pt x="17072" y="1009650"/>
                  <a:pt x="0" y="992578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3" name="Shape 11"/>
          <p:cNvSpPr/>
          <p:nvPr/>
        </p:nvSpPr>
        <p:spPr>
          <a:xfrm>
            <a:off x="571500" y="27146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7BA39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Shape 12"/>
          <p:cNvSpPr/>
          <p:nvPr/>
        </p:nvSpPr>
        <p:spPr>
          <a:xfrm>
            <a:off x="678656" y="28194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3413" y="64294"/>
                </a:moveTo>
                <a:lnTo>
                  <a:pt x="115193" y="64294"/>
                </a:lnTo>
                <a:cubicBezTo>
                  <a:pt x="111945" y="64294"/>
                  <a:pt x="108998" y="62352"/>
                  <a:pt x="107759" y="59338"/>
                </a:cubicBezTo>
                <a:cubicBezTo>
                  <a:pt x="106520" y="56324"/>
                  <a:pt x="107190" y="52875"/>
                  <a:pt x="109500" y="50564"/>
                </a:cubicBezTo>
                <a:lnTo>
                  <a:pt x="125138" y="34926"/>
                </a:lnTo>
                <a:cubicBezTo>
                  <a:pt x="99923" y="15303"/>
                  <a:pt x="63423" y="17078"/>
                  <a:pt x="40251" y="40251"/>
                </a:cubicBezTo>
                <a:cubicBezTo>
                  <a:pt x="15136" y="65365"/>
                  <a:pt x="15136" y="106051"/>
                  <a:pt x="40251" y="131166"/>
                </a:cubicBezTo>
                <a:cubicBezTo>
                  <a:pt x="65365" y="156281"/>
                  <a:pt x="106051" y="156281"/>
                  <a:pt x="131166" y="131166"/>
                </a:cubicBezTo>
                <a:cubicBezTo>
                  <a:pt x="133912" y="128420"/>
                  <a:pt x="136356" y="125507"/>
                  <a:pt x="138499" y="122426"/>
                </a:cubicBezTo>
                <a:cubicBezTo>
                  <a:pt x="141882" y="117570"/>
                  <a:pt x="148579" y="116398"/>
                  <a:pt x="153434" y="119781"/>
                </a:cubicBezTo>
                <a:cubicBezTo>
                  <a:pt x="158290" y="123163"/>
                  <a:pt x="159462" y="129860"/>
                  <a:pt x="156080" y="134715"/>
                </a:cubicBezTo>
                <a:cubicBezTo>
                  <a:pt x="153233" y="138801"/>
                  <a:pt x="149985" y="142685"/>
                  <a:pt x="146335" y="146335"/>
                </a:cubicBezTo>
                <a:cubicBezTo>
                  <a:pt x="112849" y="179822"/>
                  <a:pt x="58568" y="179822"/>
                  <a:pt x="25115" y="146335"/>
                </a:cubicBezTo>
                <a:cubicBezTo>
                  <a:pt x="-8338" y="112849"/>
                  <a:pt x="-8372" y="58601"/>
                  <a:pt x="25115" y="25115"/>
                </a:cubicBezTo>
                <a:cubicBezTo>
                  <a:pt x="56692" y="-6463"/>
                  <a:pt x="106721" y="-8238"/>
                  <a:pt x="140408" y="19690"/>
                </a:cubicBezTo>
                <a:lnTo>
                  <a:pt x="157721" y="2344"/>
                </a:lnTo>
                <a:cubicBezTo>
                  <a:pt x="160031" y="33"/>
                  <a:pt x="163480" y="-636"/>
                  <a:pt x="166494" y="603"/>
                </a:cubicBezTo>
                <a:cubicBezTo>
                  <a:pt x="169508" y="1842"/>
                  <a:pt x="171450" y="4789"/>
                  <a:pt x="171450" y="8037"/>
                </a:cubicBezTo>
                <a:lnTo>
                  <a:pt x="171450" y="56257"/>
                </a:lnTo>
                <a:cubicBezTo>
                  <a:pt x="171450" y="60711"/>
                  <a:pt x="167867" y="64294"/>
                  <a:pt x="163413" y="6429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Text 13"/>
          <p:cNvSpPr/>
          <p:nvPr/>
        </p:nvSpPr>
        <p:spPr>
          <a:xfrm>
            <a:off x="1066800" y="2771775"/>
            <a:ext cx="362744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Évitez les Regénérations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71500" y="3171825"/>
            <a:ext cx="5372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 régénérez pas une réponse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sans nécessité réelle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00050" y="3686175"/>
            <a:ext cx="5619750" cy="1009650"/>
          </a:xfrm>
          <a:custGeom>
            <a:avLst/>
            <a:gdLst/>
            <a:ahLst/>
            <a:cxnLst/>
            <a:rect l="l" t="t" r="r" b="b"/>
            <a:pathLst>
              <a:path w="5619750" h="1009650">
                <a:moveTo>
                  <a:pt x="38100" y="0"/>
                </a:moveTo>
                <a:lnTo>
                  <a:pt x="5467353" y="0"/>
                </a:lnTo>
                <a:cubicBezTo>
                  <a:pt x="5551520" y="0"/>
                  <a:pt x="5619750" y="68230"/>
                  <a:pt x="5619750" y="152397"/>
                </a:cubicBezTo>
                <a:lnTo>
                  <a:pt x="5619750" y="857253"/>
                </a:lnTo>
                <a:cubicBezTo>
                  <a:pt x="5619750" y="941420"/>
                  <a:pt x="5551520" y="1009650"/>
                  <a:pt x="5467353" y="1009650"/>
                </a:cubicBezTo>
                <a:lnTo>
                  <a:pt x="38100" y="1009650"/>
                </a:lnTo>
                <a:cubicBezTo>
                  <a:pt x="17058" y="1009650"/>
                  <a:pt x="0" y="992592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8" name="Shape 16"/>
          <p:cNvSpPr/>
          <p:nvPr/>
        </p:nvSpPr>
        <p:spPr>
          <a:xfrm>
            <a:off x="400050" y="3686175"/>
            <a:ext cx="38100" cy="1009650"/>
          </a:xfrm>
          <a:custGeom>
            <a:avLst/>
            <a:gdLst/>
            <a:ahLst/>
            <a:cxnLst/>
            <a:rect l="l" t="t" r="r" b="b"/>
            <a:pathLst>
              <a:path w="38100" h="1009650">
                <a:moveTo>
                  <a:pt x="38100" y="0"/>
                </a:moveTo>
                <a:lnTo>
                  <a:pt x="38100" y="0"/>
                </a:lnTo>
                <a:lnTo>
                  <a:pt x="38100" y="1009650"/>
                </a:lnTo>
                <a:lnTo>
                  <a:pt x="38100" y="1009650"/>
                </a:lnTo>
                <a:cubicBezTo>
                  <a:pt x="17072" y="1009650"/>
                  <a:pt x="0" y="992578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Shape 17"/>
          <p:cNvSpPr/>
          <p:nvPr/>
        </p:nvSpPr>
        <p:spPr>
          <a:xfrm>
            <a:off x="571500" y="38385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Shape 18"/>
          <p:cNvSpPr/>
          <p:nvPr/>
        </p:nvSpPr>
        <p:spPr>
          <a:xfrm>
            <a:off x="657225" y="3943350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42863" y="10716"/>
                </a:moveTo>
                <a:cubicBezTo>
                  <a:pt x="31042" y="10716"/>
                  <a:pt x="21431" y="20326"/>
                  <a:pt x="21431" y="32147"/>
                </a:cubicBezTo>
                <a:lnTo>
                  <a:pt x="21431" y="112514"/>
                </a:lnTo>
                <a:lnTo>
                  <a:pt x="42863" y="112514"/>
                </a:lnTo>
                <a:lnTo>
                  <a:pt x="42863" y="32147"/>
                </a:lnTo>
                <a:lnTo>
                  <a:pt x="171450" y="32147"/>
                </a:lnTo>
                <a:lnTo>
                  <a:pt x="171450" y="112514"/>
                </a:lnTo>
                <a:lnTo>
                  <a:pt x="192881" y="112514"/>
                </a:lnTo>
                <a:lnTo>
                  <a:pt x="192881" y="32147"/>
                </a:lnTo>
                <a:cubicBezTo>
                  <a:pt x="192881" y="20326"/>
                  <a:pt x="183271" y="10716"/>
                  <a:pt x="171450" y="10716"/>
                </a:cubicBezTo>
                <a:lnTo>
                  <a:pt x="42863" y="10716"/>
                </a:lnTo>
                <a:close/>
                <a:moveTo>
                  <a:pt x="6429" y="128588"/>
                </a:moveTo>
                <a:cubicBezTo>
                  <a:pt x="2880" y="128588"/>
                  <a:pt x="0" y="131467"/>
                  <a:pt x="0" y="135017"/>
                </a:cubicBezTo>
                <a:cubicBezTo>
                  <a:pt x="0" y="149215"/>
                  <a:pt x="11519" y="160734"/>
                  <a:pt x="25718" y="160734"/>
                </a:cubicBezTo>
                <a:lnTo>
                  <a:pt x="188595" y="160734"/>
                </a:lnTo>
                <a:cubicBezTo>
                  <a:pt x="202793" y="160734"/>
                  <a:pt x="214312" y="149215"/>
                  <a:pt x="214312" y="135017"/>
                </a:cubicBezTo>
                <a:cubicBezTo>
                  <a:pt x="214312" y="131467"/>
                  <a:pt x="211433" y="128588"/>
                  <a:pt x="207883" y="128588"/>
                </a:cubicBezTo>
                <a:lnTo>
                  <a:pt x="6429" y="128588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1" name="Text 19"/>
          <p:cNvSpPr/>
          <p:nvPr/>
        </p:nvSpPr>
        <p:spPr>
          <a:xfrm>
            <a:off x="1066800" y="3895725"/>
            <a:ext cx="277661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Modèles Locaux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71500" y="4295775"/>
            <a:ext cx="5372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Privilégiez les modèles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locaux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(Ollama, LM Studio) quand c'est possible.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00050" y="4810125"/>
            <a:ext cx="5619750" cy="1009650"/>
          </a:xfrm>
          <a:custGeom>
            <a:avLst/>
            <a:gdLst/>
            <a:ahLst/>
            <a:cxnLst/>
            <a:rect l="l" t="t" r="r" b="b"/>
            <a:pathLst>
              <a:path w="5619750" h="1009650">
                <a:moveTo>
                  <a:pt x="38100" y="0"/>
                </a:moveTo>
                <a:lnTo>
                  <a:pt x="5467353" y="0"/>
                </a:lnTo>
                <a:cubicBezTo>
                  <a:pt x="5551520" y="0"/>
                  <a:pt x="5619750" y="68230"/>
                  <a:pt x="5619750" y="152397"/>
                </a:cubicBezTo>
                <a:lnTo>
                  <a:pt x="5619750" y="857253"/>
                </a:lnTo>
                <a:cubicBezTo>
                  <a:pt x="5619750" y="941420"/>
                  <a:pt x="5551520" y="1009650"/>
                  <a:pt x="5467353" y="1009650"/>
                </a:cubicBezTo>
                <a:lnTo>
                  <a:pt x="38100" y="1009650"/>
                </a:lnTo>
                <a:cubicBezTo>
                  <a:pt x="17058" y="1009650"/>
                  <a:pt x="0" y="992592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4" name="Shape 22"/>
          <p:cNvSpPr/>
          <p:nvPr/>
        </p:nvSpPr>
        <p:spPr>
          <a:xfrm>
            <a:off x="400050" y="4810125"/>
            <a:ext cx="38100" cy="1009650"/>
          </a:xfrm>
          <a:custGeom>
            <a:avLst/>
            <a:gdLst/>
            <a:ahLst/>
            <a:cxnLst/>
            <a:rect l="l" t="t" r="r" b="b"/>
            <a:pathLst>
              <a:path w="38100" h="1009650">
                <a:moveTo>
                  <a:pt x="38100" y="0"/>
                </a:moveTo>
                <a:lnTo>
                  <a:pt x="38100" y="0"/>
                </a:lnTo>
                <a:lnTo>
                  <a:pt x="38100" y="1009650"/>
                </a:lnTo>
                <a:lnTo>
                  <a:pt x="38100" y="1009650"/>
                </a:lnTo>
                <a:cubicBezTo>
                  <a:pt x="17072" y="1009650"/>
                  <a:pt x="0" y="992578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Shape 23"/>
          <p:cNvSpPr/>
          <p:nvPr/>
        </p:nvSpPr>
        <p:spPr>
          <a:xfrm>
            <a:off x="571500" y="49625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6" name="Shape 24"/>
          <p:cNvSpPr/>
          <p:nvPr/>
        </p:nvSpPr>
        <p:spPr>
          <a:xfrm>
            <a:off x="678656" y="50673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54439" y="6329"/>
                </a:moveTo>
                <a:cubicBezTo>
                  <a:pt x="158290" y="8037"/>
                  <a:pt x="160734" y="11854"/>
                  <a:pt x="160734" y="16073"/>
                </a:cubicBezTo>
                <a:lnTo>
                  <a:pt x="160734" y="155377"/>
                </a:lnTo>
                <a:cubicBezTo>
                  <a:pt x="160734" y="159596"/>
                  <a:pt x="158290" y="163413"/>
                  <a:pt x="154439" y="165121"/>
                </a:cubicBezTo>
                <a:cubicBezTo>
                  <a:pt x="150588" y="166829"/>
                  <a:pt x="146134" y="166193"/>
                  <a:pt x="142953" y="163413"/>
                </a:cubicBezTo>
                <a:lnTo>
                  <a:pt x="127349" y="149784"/>
                </a:lnTo>
                <a:cubicBezTo>
                  <a:pt x="112748" y="137026"/>
                  <a:pt x="94297" y="129592"/>
                  <a:pt x="74976" y="128688"/>
                </a:cubicBezTo>
                <a:lnTo>
                  <a:pt x="74976" y="160734"/>
                </a:lnTo>
                <a:cubicBezTo>
                  <a:pt x="74976" y="166661"/>
                  <a:pt x="70187" y="171450"/>
                  <a:pt x="64260" y="171450"/>
                </a:cubicBezTo>
                <a:lnTo>
                  <a:pt x="53545" y="171450"/>
                </a:lnTo>
                <a:cubicBezTo>
                  <a:pt x="47618" y="171450"/>
                  <a:pt x="42829" y="166661"/>
                  <a:pt x="42829" y="160734"/>
                </a:cubicBezTo>
                <a:lnTo>
                  <a:pt x="42829" y="128588"/>
                </a:lnTo>
                <a:cubicBezTo>
                  <a:pt x="19188" y="128588"/>
                  <a:pt x="0" y="109400"/>
                  <a:pt x="0" y="85725"/>
                </a:cubicBezTo>
                <a:cubicBezTo>
                  <a:pt x="0" y="62050"/>
                  <a:pt x="19188" y="42863"/>
                  <a:pt x="42863" y="42863"/>
                </a:cubicBezTo>
                <a:lnTo>
                  <a:pt x="71158" y="42863"/>
                </a:lnTo>
                <a:cubicBezTo>
                  <a:pt x="91853" y="42796"/>
                  <a:pt x="111811" y="35261"/>
                  <a:pt x="127382" y="21666"/>
                </a:cubicBezTo>
                <a:lnTo>
                  <a:pt x="142987" y="8037"/>
                </a:lnTo>
                <a:cubicBezTo>
                  <a:pt x="146134" y="5257"/>
                  <a:pt x="150655" y="4621"/>
                  <a:pt x="154472" y="6329"/>
                </a:cubicBezTo>
                <a:close/>
                <a:moveTo>
                  <a:pt x="75009" y="107156"/>
                </a:moveTo>
                <a:lnTo>
                  <a:pt x="75009" y="107223"/>
                </a:lnTo>
                <a:cubicBezTo>
                  <a:pt x="98550" y="108127"/>
                  <a:pt x="121154" y="116767"/>
                  <a:pt x="139303" y="131802"/>
                </a:cubicBezTo>
                <a:lnTo>
                  <a:pt x="139303" y="39614"/>
                </a:lnTo>
                <a:cubicBezTo>
                  <a:pt x="121154" y="54650"/>
                  <a:pt x="98550" y="63289"/>
                  <a:pt x="75009" y="64193"/>
                </a:cubicBezTo>
                <a:lnTo>
                  <a:pt x="75009" y="107156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7" name="Text 25"/>
          <p:cNvSpPr/>
          <p:nvPr/>
        </p:nvSpPr>
        <p:spPr>
          <a:xfrm>
            <a:off x="1066800" y="5019675"/>
            <a:ext cx="981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5A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Sensibilisez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71500" y="5419725"/>
            <a:ext cx="5372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Partagez ces bonnes pratiques avec </a:t>
            </a:r>
            <a:r>
              <a:rPr lang="en-US" sz="1200" b="1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votre entourage</a:t>
            </a:r>
            <a:r>
              <a:rPr lang="en-US" sz="1200" dirty="0">
                <a:solidFill>
                  <a:srgbClr val="1A2E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72200" y="1438275"/>
            <a:ext cx="5638800" cy="3190875"/>
          </a:xfrm>
          <a:custGeom>
            <a:avLst/>
            <a:gdLst/>
            <a:ahLst/>
            <a:cxnLst/>
            <a:rect l="l" t="t" r="r" b="b"/>
            <a:pathLst>
              <a:path w="5638800" h="3190875">
                <a:moveTo>
                  <a:pt x="152396" y="0"/>
                </a:moveTo>
                <a:lnTo>
                  <a:pt x="5486404" y="0"/>
                </a:lnTo>
                <a:cubicBezTo>
                  <a:pt x="5570570" y="0"/>
                  <a:pt x="5638800" y="68230"/>
                  <a:pt x="5638800" y="152396"/>
                </a:cubicBezTo>
                <a:lnTo>
                  <a:pt x="5638800" y="3038479"/>
                </a:lnTo>
                <a:cubicBezTo>
                  <a:pt x="5638800" y="3122645"/>
                  <a:pt x="5570570" y="3190875"/>
                  <a:pt x="5486404" y="3190875"/>
                </a:cubicBezTo>
                <a:lnTo>
                  <a:pt x="152396" y="3190875"/>
                </a:lnTo>
                <a:cubicBezTo>
                  <a:pt x="68230" y="3190875"/>
                  <a:pt x="0" y="3122645"/>
                  <a:pt x="0" y="3038479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gradFill flip="none" rotWithShape="1">
            <a:gsLst>
              <a:gs pos="0">
                <a:srgbClr val="2D5A3D"/>
              </a:gs>
              <a:gs pos="100000">
                <a:srgbClr val="7BA391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30" name="Text 28"/>
          <p:cNvSpPr/>
          <p:nvPr/>
        </p:nvSpPr>
        <p:spPr>
          <a:xfrm>
            <a:off x="6315075" y="1776413"/>
            <a:ext cx="5353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Mettre en Perspective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62700" y="2195513"/>
            <a:ext cx="5257800" cy="800100"/>
          </a:xfrm>
          <a:custGeom>
            <a:avLst/>
            <a:gdLst/>
            <a:ahLst/>
            <a:cxnLst/>
            <a:rect l="l" t="t" r="r" b="b"/>
            <a:pathLst>
              <a:path w="5257800" h="800100">
                <a:moveTo>
                  <a:pt x="114302" y="0"/>
                </a:moveTo>
                <a:lnTo>
                  <a:pt x="5143498" y="0"/>
                </a:lnTo>
                <a:cubicBezTo>
                  <a:pt x="5206583" y="0"/>
                  <a:pt x="5257800" y="51217"/>
                  <a:pt x="5257800" y="114302"/>
                </a:cubicBezTo>
                <a:lnTo>
                  <a:pt x="5257800" y="685798"/>
                </a:lnTo>
                <a:cubicBezTo>
                  <a:pt x="5257800" y="748883"/>
                  <a:pt x="5206583" y="800100"/>
                  <a:pt x="5143498" y="800100"/>
                </a:cubicBezTo>
                <a:lnTo>
                  <a:pt x="114302" y="800100"/>
                </a:lnTo>
                <a:cubicBezTo>
                  <a:pt x="51217" y="800100"/>
                  <a:pt x="0" y="748883"/>
                  <a:pt x="0" y="6857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2" name="Text 30"/>
          <p:cNvSpPr/>
          <p:nvPr/>
        </p:nvSpPr>
        <p:spPr>
          <a:xfrm>
            <a:off x="6477000" y="2347913"/>
            <a:ext cx="50292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 usage </a:t>
            </a: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raisonné</a:t>
            </a: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 l'IA a un impact marginal comparé à d'autres gestes écologiques.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62700" y="314801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4" name="Text 32"/>
          <p:cNvSpPr/>
          <p:nvPr/>
        </p:nvSpPr>
        <p:spPr>
          <a:xfrm>
            <a:off x="6329363" y="3148013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781800" y="3186113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Transport en commun vs voiture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62700" y="356711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7" name="Text 35"/>
          <p:cNvSpPr/>
          <p:nvPr/>
        </p:nvSpPr>
        <p:spPr>
          <a:xfrm>
            <a:off x="6329363" y="3567113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781800" y="3605213"/>
            <a:ext cx="217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Régime alimentaire responsable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62700" y="398621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0" name="Text 38"/>
          <p:cNvSpPr/>
          <p:nvPr/>
        </p:nvSpPr>
        <p:spPr>
          <a:xfrm>
            <a:off x="6329363" y="3986213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781800" y="4024313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Isolation thermique du logement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72200" y="4743450"/>
            <a:ext cx="5638800" cy="1143000"/>
          </a:xfrm>
          <a:custGeom>
            <a:avLst/>
            <a:gdLst/>
            <a:ahLst/>
            <a:cxnLst/>
            <a:rect l="l" t="t" r="r" b="b"/>
            <a:pathLst>
              <a:path w="5638800" h="1143000">
                <a:moveTo>
                  <a:pt x="152396" y="0"/>
                </a:moveTo>
                <a:lnTo>
                  <a:pt x="5486404" y="0"/>
                </a:lnTo>
                <a:cubicBezTo>
                  <a:pt x="5570570" y="0"/>
                  <a:pt x="5638800" y="68230"/>
                  <a:pt x="5638800" y="152396"/>
                </a:cubicBezTo>
                <a:lnTo>
                  <a:pt x="5638800" y="990604"/>
                </a:lnTo>
                <a:cubicBezTo>
                  <a:pt x="5638800" y="1074770"/>
                  <a:pt x="5570570" y="1143000"/>
                  <a:pt x="5486404" y="1143000"/>
                </a:cubicBezTo>
                <a:lnTo>
                  <a:pt x="152396" y="1143000"/>
                </a:lnTo>
                <a:cubicBezTo>
                  <a:pt x="68230" y="1143000"/>
                  <a:pt x="0" y="1074770"/>
                  <a:pt x="0" y="990604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E8A838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43" name="Shape 41"/>
          <p:cNvSpPr/>
          <p:nvPr/>
        </p:nvSpPr>
        <p:spPr>
          <a:xfrm>
            <a:off x="6348413" y="49434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85725" y="45541"/>
                </a:moveTo>
                <a:cubicBezTo>
                  <a:pt x="90179" y="45541"/>
                  <a:pt x="93762" y="49124"/>
                  <a:pt x="93762" y="53578"/>
                </a:cubicBezTo>
                <a:lnTo>
                  <a:pt x="93762" y="91083"/>
                </a:lnTo>
                <a:cubicBezTo>
                  <a:pt x="93762" y="95536"/>
                  <a:pt x="90179" y="99120"/>
                  <a:pt x="85725" y="99120"/>
                </a:cubicBezTo>
                <a:cubicBezTo>
                  <a:pt x="81271" y="99120"/>
                  <a:pt x="77688" y="95536"/>
                  <a:pt x="77688" y="91083"/>
                </a:cubicBezTo>
                <a:lnTo>
                  <a:pt x="77688" y="53578"/>
                </a:lnTo>
                <a:cubicBezTo>
                  <a:pt x="77688" y="49124"/>
                  <a:pt x="81271" y="45541"/>
                  <a:pt x="85725" y="45541"/>
                </a:cubicBezTo>
                <a:close/>
                <a:moveTo>
                  <a:pt x="76784" y="117872"/>
                </a:moveTo>
                <a:cubicBezTo>
                  <a:pt x="76581" y="114553"/>
                  <a:pt x="78236" y="111396"/>
                  <a:pt x="81081" y="109675"/>
                </a:cubicBezTo>
                <a:cubicBezTo>
                  <a:pt x="83926" y="107954"/>
                  <a:pt x="87491" y="107954"/>
                  <a:pt x="90336" y="109675"/>
                </a:cubicBezTo>
                <a:cubicBezTo>
                  <a:pt x="93181" y="111396"/>
                  <a:pt x="94836" y="114553"/>
                  <a:pt x="94632" y="117872"/>
                </a:cubicBezTo>
                <a:cubicBezTo>
                  <a:pt x="94836" y="121191"/>
                  <a:pt x="93181" y="124348"/>
                  <a:pt x="90336" y="126069"/>
                </a:cubicBezTo>
                <a:cubicBezTo>
                  <a:pt x="87491" y="127790"/>
                  <a:pt x="83926" y="127790"/>
                  <a:pt x="81081" y="126069"/>
                </a:cubicBezTo>
                <a:cubicBezTo>
                  <a:pt x="78236" y="124348"/>
                  <a:pt x="76581" y="121191"/>
                  <a:pt x="76784" y="11787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4" name="Text 42"/>
          <p:cNvSpPr/>
          <p:nvPr/>
        </p:nvSpPr>
        <p:spPr>
          <a:xfrm>
            <a:off x="6543675" y="4895850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Mais Attention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324600" y="5238750"/>
            <a:ext cx="54102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L'</a:t>
            </a: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adoption massive</a:t>
            </a: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change la donne. Avec 2,5 milliards de requêtes/jour (OpenAI), chaque économie </a:t>
            </a:r>
            <a:r>
              <a:rPr lang="en-US" sz="1200" dirty="0" err="1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compte</a:t>
            </a: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! 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81000" y="6000750"/>
            <a:ext cx="11430000" cy="476250"/>
          </a:xfrm>
          <a:custGeom>
            <a:avLst/>
            <a:gdLst/>
            <a:ahLst/>
            <a:cxnLst/>
            <a:rect l="l" t="t" r="r" b="b"/>
            <a:pathLst>
              <a:path w="11430000" h="476250">
                <a:moveTo>
                  <a:pt x="114300" y="0"/>
                </a:moveTo>
                <a:lnTo>
                  <a:pt x="11315700" y="0"/>
                </a:lnTo>
                <a:cubicBezTo>
                  <a:pt x="11378784" y="0"/>
                  <a:pt x="11430000" y="51216"/>
                  <a:pt x="11430000" y="114300"/>
                </a:cubicBezTo>
                <a:lnTo>
                  <a:pt x="11430000" y="361950"/>
                </a:lnTo>
                <a:cubicBezTo>
                  <a:pt x="11430000" y="425034"/>
                  <a:pt x="11378784" y="476250"/>
                  <a:pt x="11315700" y="476250"/>
                </a:cubicBezTo>
                <a:lnTo>
                  <a:pt x="114300" y="476250"/>
                </a:lnTo>
                <a:cubicBezTo>
                  <a:pt x="51216" y="476250"/>
                  <a:pt x="0" y="425034"/>
                  <a:pt x="0" y="3619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7" name="Shape 45"/>
          <p:cNvSpPr/>
          <p:nvPr/>
        </p:nvSpPr>
        <p:spPr>
          <a:xfrm>
            <a:off x="2926159" y="61531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1735" y="25926"/>
                </a:moveTo>
                <a:lnTo>
                  <a:pt x="76200" y="32087"/>
                </a:lnTo>
                <a:lnTo>
                  <a:pt x="80665" y="25926"/>
                </a:lnTo>
                <a:cubicBezTo>
                  <a:pt x="88106" y="15627"/>
                  <a:pt x="100072" y="9525"/>
                  <a:pt x="112782" y="9525"/>
                </a:cubicBezTo>
                <a:cubicBezTo>
                  <a:pt x="134660" y="9525"/>
                  <a:pt x="152400" y="27265"/>
                  <a:pt x="152400" y="49143"/>
                </a:cubicBezTo>
                <a:lnTo>
                  <a:pt x="152400" y="49917"/>
                </a:lnTo>
                <a:cubicBezTo>
                  <a:pt x="152400" y="83314"/>
                  <a:pt x="110758" y="122099"/>
                  <a:pt x="89029" y="138678"/>
                </a:cubicBezTo>
                <a:cubicBezTo>
                  <a:pt x="85338" y="141476"/>
                  <a:pt x="80814" y="142875"/>
                  <a:pt x="76200" y="142875"/>
                </a:cubicBezTo>
                <a:cubicBezTo>
                  <a:pt x="71586" y="142875"/>
                  <a:pt x="67032" y="141506"/>
                  <a:pt x="63371" y="138678"/>
                </a:cubicBezTo>
                <a:cubicBezTo>
                  <a:pt x="41642" y="122099"/>
                  <a:pt x="0" y="83314"/>
                  <a:pt x="0" y="49917"/>
                </a:cubicBezTo>
                <a:lnTo>
                  <a:pt x="0" y="49143"/>
                </a:lnTo>
                <a:cubicBezTo>
                  <a:pt x="0" y="27265"/>
                  <a:pt x="17740" y="9525"/>
                  <a:pt x="39618" y="9525"/>
                </a:cubicBezTo>
                <a:cubicBezTo>
                  <a:pt x="52328" y="9525"/>
                  <a:pt x="64294" y="15627"/>
                  <a:pt x="71735" y="25926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8" name="Text 46"/>
          <p:cNvSpPr/>
          <p:nvPr/>
        </p:nvSpPr>
        <p:spPr>
          <a:xfrm>
            <a:off x="704850" y="6115050"/>
            <a:ext cx="110299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Chaque geste compte :</a:t>
            </a: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Ensemble, nous pouvons faire de l'IA un outil durable et responsable.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8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4a5789825b3b185d90a5398fe75529c90e1a461e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2540" b="1254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blipFill dpi="0" rotWithShape="1">
            <a:blip r:embed="rId5"/>
            <a:srcRect/>
            <a:tile tx="0" ty="0" sx="100000" sy="100000" flip="none" algn="tl"/>
          </a:blipFill>
        </p:spPr>
      </p:pic>
      <p:sp>
        <p:nvSpPr>
          <p:cNvPr id="3" name="Shape 0"/>
          <p:cNvSpPr/>
          <p:nvPr/>
        </p:nvSpPr>
        <p:spPr>
          <a:xfrm>
            <a:off x="0" y="12466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">
                <a:srgbClr val="2D5A3D">
                  <a:alpha val="84000"/>
                </a:srgbClr>
              </a:gs>
              <a:gs pos="50000">
                <a:srgbClr val="7BA391">
                  <a:alpha val="90000"/>
                </a:srgbClr>
              </a:gs>
              <a:gs pos="100000">
                <a:srgbClr val="2D5A3D"/>
              </a:gs>
            </a:gsLst>
            <a:lin ang="2700000" scaled="1"/>
          </a:gra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4" name="Shape 1"/>
          <p:cNvSpPr/>
          <p:nvPr/>
        </p:nvSpPr>
        <p:spPr>
          <a:xfrm>
            <a:off x="5638800" y="678656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Shape 2"/>
          <p:cNvSpPr/>
          <p:nvPr/>
        </p:nvSpPr>
        <p:spPr>
          <a:xfrm>
            <a:off x="5867400" y="90725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20856" y="5983"/>
                </a:moveTo>
                <a:cubicBezTo>
                  <a:pt x="426571" y="536"/>
                  <a:pt x="434876" y="-1429"/>
                  <a:pt x="442555" y="1072"/>
                </a:cubicBezTo>
                <a:cubicBezTo>
                  <a:pt x="451306" y="4018"/>
                  <a:pt x="457200" y="12234"/>
                  <a:pt x="457200" y="21431"/>
                </a:cubicBezTo>
                <a:lnTo>
                  <a:pt x="457200" y="188327"/>
                </a:lnTo>
                <a:cubicBezTo>
                  <a:pt x="457200" y="305485"/>
                  <a:pt x="360670" y="400050"/>
                  <a:pt x="243959" y="400050"/>
                </a:cubicBezTo>
                <a:cubicBezTo>
                  <a:pt x="175200" y="400050"/>
                  <a:pt x="115907" y="355848"/>
                  <a:pt x="94387" y="294055"/>
                </a:cubicBezTo>
                <a:cubicBezTo>
                  <a:pt x="62776" y="321558"/>
                  <a:pt x="42862" y="362010"/>
                  <a:pt x="42862" y="407194"/>
                </a:cubicBezTo>
                <a:cubicBezTo>
                  <a:pt x="42862" y="419070"/>
                  <a:pt x="33308" y="428625"/>
                  <a:pt x="21431" y="428625"/>
                </a:cubicBezTo>
                <a:cubicBezTo>
                  <a:pt x="9555" y="428625"/>
                  <a:pt x="0" y="419070"/>
                  <a:pt x="0" y="407194"/>
                </a:cubicBezTo>
                <a:cubicBezTo>
                  <a:pt x="0" y="340310"/>
                  <a:pt x="34111" y="281374"/>
                  <a:pt x="85814" y="246727"/>
                </a:cubicBezTo>
                <a:cubicBezTo>
                  <a:pt x="117336" y="225653"/>
                  <a:pt x="154930" y="214313"/>
                  <a:pt x="192881" y="214313"/>
                </a:cubicBezTo>
                <a:lnTo>
                  <a:pt x="264319" y="214313"/>
                </a:lnTo>
                <a:cubicBezTo>
                  <a:pt x="276195" y="214313"/>
                  <a:pt x="285750" y="204758"/>
                  <a:pt x="285750" y="192881"/>
                </a:cubicBezTo>
                <a:cubicBezTo>
                  <a:pt x="285750" y="181005"/>
                  <a:pt x="276195" y="171450"/>
                  <a:pt x="264319" y="171450"/>
                </a:cubicBezTo>
                <a:lnTo>
                  <a:pt x="192881" y="171450"/>
                </a:lnTo>
                <a:cubicBezTo>
                  <a:pt x="157430" y="171450"/>
                  <a:pt x="123855" y="179308"/>
                  <a:pt x="93762" y="193328"/>
                </a:cubicBezTo>
                <a:cubicBezTo>
                  <a:pt x="114568" y="130820"/>
                  <a:pt x="173415" y="85725"/>
                  <a:pt x="242888" y="85725"/>
                </a:cubicBezTo>
                <a:cubicBezTo>
                  <a:pt x="302181" y="85725"/>
                  <a:pt x="346293" y="65990"/>
                  <a:pt x="375672" y="46434"/>
                </a:cubicBezTo>
                <a:cubicBezTo>
                  <a:pt x="392817" y="35004"/>
                  <a:pt x="407372" y="21342"/>
                  <a:pt x="420945" y="598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Text 3"/>
          <p:cNvSpPr/>
          <p:nvPr/>
        </p:nvSpPr>
        <p:spPr>
          <a:xfrm>
            <a:off x="2769096" y="2050256"/>
            <a:ext cx="66579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  <a:ea typeface="Liter" pitchFamily="34" charset="-122"/>
                <a:cs typeface="Liter" pitchFamily="34" charset="-120"/>
              </a:rPr>
              <a:t>L'IA Frugale : Un Avenir Possible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hape 4"/>
          <p:cNvSpPr/>
          <p:nvPr/>
        </p:nvSpPr>
        <p:spPr>
          <a:xfrm>
            <a:off x="5334000" y="2850356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0" y="0"/>
                </a:moveTo>
                <a:lnTo>
                  <a:pt x="1524000" y="0"/>
                </a:lnTo>
                <a:lnTo>
                  <a:pt x="15240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5"/>
          <p:cNvSpPr/>
          <p:nvPr/>
        </p:nvSpPr>
        <p:spPr>
          <a:xfrm>
            <a:off x="1781175" y="3136106"/>
            <a:ext cx="862965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5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L'urgence climatique et la révolution IA ne sont pas incompatibles.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6"/>
          <p:cNvSpPr/>
          <p:nvPr/>
        </p:nvSpPr>
        <p:spPr>
          <a:xfrm>
            <a:off x="1781175" y="3598069"/>
            <a:ext cx="86296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5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 adoptant des pratiques responsables et en soutenant l'innovation frugale, nous pouvons profiter des bénéfices de l'intelligence artificielle tout en préservant notre planète.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Shape 7"/>
          <p:cNvSpPr/>
          <p:nvPr/>
        </p:nvSpPr>
        <p:spPr>
          <a:xfrm>
            <a:off x="2438400" y="4445794"/>
            <a:ext cx="7315200" cy="1200150"/>
          </a:xfrm>
          <a:custGeom>
            <a:avLst/>
            <a:gdLst/>
            <a:ahLst/>
            <a:cxnLst/>
            <a:rect l="l" t="t" r="r" b="b"/>
            <a:pathLst>
              <a:path w="7315200" h="1200150">
                <a:moveTo>
                  <a:pt x="152395" y="0"/>
                </a:moveTo>
                <a:lnTo>
                  <a:pt x="7162805" y="0"/>
                </a:lnTo>
                <a:cubicBezTo>
                  <a:pt x="7246970" y="0"/>
                  <a:pt x="7315200" y="68230"/>
                  <a:pt x="7315200" y="152395"/>
                </a:cubicBezTo>
                <a:lnTo>
                  <a:pt x="7315200" y="1047755"/>
                </a:lnTo>
                <a:cubicBezTo>
                  <a:pt x="7315200" y="1131920"/>
                  <a:pt x="7246970" y="1200150"/>
                  <a:pt x="7162805" y="1200150"/>
                </a:cubicBezTo>
                <a:lnTo>
                  <a:pt x="152395" y="1200150"/>
                </a:lnTo>
                <a:cubicBezTo>
                  <a:pt x="68230" y="1200150"/>
                  <a:pt x="0" y="1131920"/>
                  <a:pt x="0" y="1047755"/>
                </a:cubicBezTo>
                <a:lnTo>
                  <a:pt x="0" y="152395"/>
                </a:lnTo>
                <a:cubicBezTo>
                  <a:pt x="0" y="68230"/>
                  <a:pt x="68230" y="0"/>
                  <a:pt x="15239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Shape 8"/>
          <p:cNvSpPr/>
          <p:nvPr/>
        </p:nvSpPr>
        <p:spPr>
          <a:xfrm>
            <a:off x="2750641" y="473788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0" y="96441"/>
                </a:moveTo>
                <a:cubicBezTo>
                  <a:pt x="0" y="66839"/>
                  <a:pt x="23976" y="42863"/>
                  <a:pt x="53578" y="42863"/>
                </a:cubicBezTo>
                <a:lnTo>
                  <a:pt x="57150" y="42863"/>
                </a:lnTo>
                <a:cubicBezTo>
                  <a:pt x="65053" y="42863"/>
                  <a:pt x="71438" y="49247"/>
                  <a:pt x="71438" y="57150"/>
                </a:cubicBezTo>
                <a:cubicBezTo>
                  <a:pt x="71438" y="65053"/>
                  <a:pt x="65053" y="71438"/>
                  <a:pt x="57150" y="71438"/>
                </a:cubicBezTo>
                <a:lnTo>
                  <a:pt x="53578" y="71438"/>
                </a:lnTo>
                <a:cubicBezTo>
                  <a:pt x="39782" y="71438"/>
                  <a:pt x="28575" y="82644"/>
                  <a:pt x="28575" y="96441"/>
                </a:cubicBezTo>
                <a:lnTo>
                  <a:pt x="28575" y="100013"/>
                </a:lnTo>
                <a:lnTo>
                  <a:pt x="57150" y="100013"/>
                </a:lnTo>
                <a:cubicBezTo>
                  <a:pt x="72911" y="100013"/>
                  <a:pt x="85725" y="112827"/>
                  <a:pt x="85725" y="128588"/>
                </a:cubicBezTo>
                <a:lnTo>
                  <a:pt x="85725" y="157163"/>
                </a:lnTo>
                <a:cubicBezTo>
                  <a:pt x="85725" y="172923"/>
                  <a:pt x="72911" y="185738"/>
                  <a:pt x="57150" y="185738"/>
                </a:cubicBezTo>
                <a:lnTo>
                  <a:pt x="28575" y="185738"/>
                </a:lnTo>
                <a:cubicBezTo>
                  <a:pt x="12814" y="185738"/>
                  <a:pt x="0" y="172923"/>
                  <a:pt x="0" y="157163"/>
                </a:cubicBezTo>
                <a:lnTo>
                  <a:pt x="0" y="96441"/>
                </a:lnTo>
                <a:close/>
                <a:moveTo>
                  <a:pt x="114300" y="96441"/>
                </a:moveTo>
                <a:cubicBezTo>
                  <a:pt x="114300" y="66839"/>
                  <a:pt x="138276" y="42863"/>
                  <a:pt x="167878" y="42863"/>
                </a:cubicBezTo>
                <a:lnTo>
                  <a:pt x="171450" y="42863"/>
                </a:lnTo>
                <a:cubicBezTo>
                  <a:pt x="179353" y="42863"/>
                  <a:pt x="185738" y="49247"/>
                  <a:pt x="185738" y="57150"/>
                </a:cubicBezTo>
                <a:cubicBezTo>
                  <a:pt x="185738" y="65053"/>
                  <a:pt x="179353" y="71438"/>
                  <a:pt x="171450" y="71438"/>
                </a:cubicBezTo>
                <a:lnTo>
                  <a:pt x="167878" y="71438"/>
                </a:lnTo>
                <a:cubicBezTo>
                  <a:pt x="154082" y="71438"/>
                  <a:pt x="142875" y="82644"/>
                  <a:pt x="142875" y="96441"/>
                </a:cubicBezTo>
                <a:lnTo>
                  <a:pt x="142875" y="100013"/>
                </a:lnTo>
                <a:lnTo>
                  <a:pt x="171450" y="100013"/>
                </a:lnTo>
                <a:cubicBezTo>
                  <a:pt x="187211" y="100013"/>
                  <a:pt x="200025" y="112827"/>
                  <a:pt x="200025" y="128588"/>
                </a:cubicBezTo>
                <a:lnTo>
                  <a:pt x="200025" y="157163"/>
                </a:lnTo>
                <a:cubicBezTo>
                  <a:pt x="200025" y="172923"/>
                  <a:pt x="187211" y="185738"/>
                  <a:pt x="171450" y="185738"/>
                </a:cubicBezTo>
                <a:lnTo>
                  <a:pt x="142875" y="185738"/>
                </a:lnTo>
                <a:cubicBezTo>
                  <a:pt x="127114" y="185738"/>
                  <a:pt x="114300" y="172923"/>
                  <a:pt x="114300" y="157163"/>
                </a:cubicBezTo>
                <a:lnTo>
                  <a:pt x="114300" y="96441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Text 9"/>
          <p:cNvSpPr/>
          <p:nvPr/>
        </p:nvSpPr>
        <p:spPr>
          <a:xfrm>
            <a:off x="2981325" y="4674394"/>
            <a:ext cx="66008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  <a:ea typeface="Liter" pitchFamily="34" charset="-122"/>
                <a:cs typeface="Liter" pitchFamily="34" charset="-120"/>
              </a:rPr>
              <a:t>La question n'est pas "Faut-il arrêter l'IA ?" </a:t>
            </a:r>
            <a:r>
              <a:rPr lang="en-US" sz="1800" b="1" dirty="0" err="1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  <a:ea typeface="Liter" pitchFamily="34" charset="-122"/>
                <a:cs typeface="Liter" pitchFamily="34" charset="-120"/>
              </a:rPr>
              <a:t>mais</a:t>
            </a:r>
            <a:r>
              <a:rPr lang="en-US" sz="18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  <a:ea typeface="Liter" pitchFamily="34" charset="-122"/>
                <a:cs typeface="Liter" pitchFamily="34" charset="-120"/>
              </a:rPr>
              <a:t> "Comment faire de l'IA un levier pour la transition écologique ?"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Shape 10"/>
          <p:cNvSpPr/>
          <p:nvPr/>
        </p:nvSpPr>
        <p:spPr>
          <a:xfrm>
            <a:off x="3553222" y="5884069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5750" y="17859"/>
                </a:moveTo>
                <a:cubicBezTo>
                  <a:pt x="285750" y="78191"/>
                  <a:pt x="242999" y="128532"/>
                  <a:pt x="186184" y="140308"/>
                </a:cubicBezTo>
                <a:cubicBezTo>
                  <a:pt x="181775" y="107882"/>
                  <a:pt x="167208" y="78693"/>
                  <a:pt x="145721" y="56090"/>
                </a:cubicBezTo>
                <a:cubicBezTo>
                  <a:pt x="168101" y="22324"/>
                  <a:pt x="206443" y="0"/>
                  <a:pt x="250031" y="0"/>
                </a:cubicBezTo>
                <a:lnTo>
                  <a:pt x="267891" y="0"/>
                </a:lnTo>
                <a:cubicBezTo>
                  <a:pt x="277769" y="0"/>
                  <a:pt x="285750" y="7981"/>
                  <a:pt x="285750" y="17859"/>
                </a:cubicBezTo>
                <a:close/>
                <a:moveTo>
                  <a:pt x="0" y="53578"/>
                </a:moveTo>
                <a:cubicBezTo>
                  <a:pt x="0" y="43700"/>
                  <a:pt x="7981" y="35719"/>
                  <a:pt x="17859" y="35719"/>
                </a:cubicBezTo>
                <a:lnTo>
                  <a:pt x="35719" y="35719"/>
                </a:lnTo>
                <a:cubicBezTo>
                  <a:pt x="104756" y="35719"/>
                  <a:pt x="160734" y="91697"/>
                  <a:pt x="160734" y="160734"/>
                </a:cubicBezTo>
                <a:lnTo>
                  <a:pt x="160734" y="267891"/>
                </a:lnTo>
                <a:cubicBezTo>
                  <a:pt x="160734" y="277769"/>
                  <a:pt x="152753" y="285750"/>
                  <a:pt x="142875" y="285750"/>
                </a:cubicBezTo>
                <a:cubicBezTo>
                  <a:pt x="132997" y="285750"/>
                  <a:pt x="125016" y="277769"/>
                  <a:pt x="125016" y="267891"/>
                </a:cubicBezTo>
                <a:lnTo>
                  <a:pt x="125016" y="178594"/>
                </a:lnTo>
                <a:cubicBezTo>
                  <a:pt x="55978" y="178594"/>
                  <a:pt x="0" y="122616"/>
                  <a:pt x="0" y="53578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Text 11"/>
          <p:cNvSpPr/>
          <p:nvPr/>
        </p:nvSpPr>
        <p:spPr>
          <a:xfrm>
            <a:off x="3938985" y="5893594"/>
            <a:ext cx="781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Sobriété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903887" y="5874544"/>
            <a:ext cx="38100" cy="304800"/>
          </a:xfrm>
          <a:custGeom>
            <a:avLst/>
            <a:gdLst/>
            <a:ahLst/>
            <a:cxnLst/>
            <a:rect l="l" t="t" r="r" b="b"/>
            <a:pathLst>
              <a:path w="38100" h="304800">
                <a:moveTo>
                  <a:pt x="0" y="0"/>
                </a:moveTo>
                <a:lnTo>
                  <a:pt x="38100" y="0"/>
                </a:lnTo>
                <a:lnTo>
                  <a:pt x="381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5F7F4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Shape 13"/>
          <p:cNvSpPr/>
          <p:nvPr/>
        </p:nvSpPr>
        <p:spPr>
          <a:xfrm>
            <a:off x="5244405" y="5884069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7" name="Text 14"/>
          <p:cNvSpPr/>
          <p:nvPr/>
        </p:nvSpPr>
        <p:spPr>
          <a:xfrm>
            <a:off x="5594449" y="5893594"/>
            <a:ext cx="971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Innovation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hape 15"/>
          <p:cNvSpPr/>
          <p:nvPr/>
        </p:nvSpPr>
        <p:spPr>
          <a:xfrm>
            <a:off x="6744692" y="5874544"/>
            <a:ext cx="38100" cy="304800"/>
          </a:xfrm>
          <a:custGeom>
            <a:avLst/>
            <a:gdLst/>
            <a:ahLst/>
            <a:cxnLst/>
            <a:rect l="l" t="t" r="r" b="b"/>
            <a:pathLst>
              <a:path w="38100" h="304800">
                <a:moveTo>
                  <a:pt x="0" y="0"/>
                </a:moveTo>
                <a:lnTo>
                  <a:pt x="38100" y="0"/>
                </a:lnTo>
                <a:lnTo>
                  <a:pt x="381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5F7F4">
              <a:alpha val="30196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Shape 16"/>
          <p:cNvSpPr/>
          <p:nvPr/>
        </p:nvSpPr>
        <p:spPr>
          <a:xfrm>
            <a:off x="7049492" y="5884069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96397" y="156270"/>
                </a:moveTo>
                <a:lnTo>
                  <a:pt x="89855" y="156270"/>
                </a:lnTo>
                <a:cubicBezTo>
                  <a:pt x="91473" y="192267"/>
                  <a:pt x="99454" y="225419"/>
                  <a:pt x="110784" y="249696"/>
                </a:cubicBezTo>
                <a:cubicBezTo>
                  <a:pt x="117146" y="263370"/>
                  <a:pt x="124011" y="273025"/>
                  <a:pt x="130373" y="278941"/>
                </a:cubicBezTo>
                <a:cubicBezTo>
                  <a:pt x="136624" y="284801"/>
                  <a:pt x="140922" y="285750"/>
                  <a:pt x="143154" y="285750"/>
                </a:cubicBezTo>
                <a:cubicBezTo>
                  <a:pt x="145386" y="285750"/>
                  <a:pt x="149684" y="284801"/>
                  <a:pt x="155935" y="278941"/>
                </a:cubicBezTo>
                <a:cubicBezTo>
                  <a:pt x="162297" y="273025"/>
                  <a:pt x="169162" y="263314"/>
                  <a:pt x="175524" y="249696"/>
                </a:cubicBezTo>
                <a:cubicBezTo>
                  <a:pt x="186854" y="225419"/>
                  <a:pt x="194835" y="192267"/>
                  <a:pt x="196453" y="156270"/>
                </a:cubicBezTo>
                <a:close/>
                <a:moveTo>
                  <a:pt x="89799" y="129480"/>
                </a:moveTo>
                <a:lnTo>
                  <a:pt x="196342" y="129480"/>
                </a:lnTo>
                <a:cubicBezTo>
                  <a:pt x="194779" y="93483"/>
                  <a:pt x="186798" y="60331"/>
                  <a:pt x="175468" y="36054"/>
                </a:cubicBezTo>
                <a:cubicBezTo>
                  <a:pt x="169106" y="22436"/>
                  <a:pt x="162241" y="12725"/>
                  <a:pt x="155879" y="6809"/>
                </a:cubicBezTo>
                <a:cubicBezTo>
                  <a:pt x="149628" y="949"/>
                  <a:pt x="145331" y="0"/>
                  <a:pt x="143098" y="0"/>
                </a:cubicBezTo>
                <a:cubicBezTo>
                  <a:pt x="140866" y="0"/>
                  <a:pt x="136568" y="949"/>
                  <a:pt x="130318" y="6809"/>
                </a:cubicBezTo>
                <a:cubicBezTo>
                  <a:pt x="123955" y="12725"/>
                  <a:pt x="117091" y="22436"/>
                  <a:pt x="110728" y="36054"/>
                </a:cubicBezTo>
                <a:cubicBezTo>
                  <a:pt x="99399" y="60331"/>
                  <a:pt x="91418" y="93483"/>
                  <a:pt x="89799" y="129480"/>
                </a:cubicBezTo>
                <a:close/>
                <a:moveTo>
                  <a:pt x="63010" y="129480"/>
                </a:moveTo>
                <a:cubicBezTo>
                  <a:pt x="64963" y="81707"/>
                  <a:pt x="77298" y="37337"/>
                  <a:pt x="95324" y="8204"/>
                </a:cubicBezTo>
                <a:cubicBezTo>
                  <a:pt x="43923" y="26398"/>
                  <a:pt x="6083" y="73223"/>
                  <a:pt x="837" y="129480"/>
                </a:cubicBezTo>
                <a:lnTo>
                  <a:pt x="63010" y="129480"/>
                </a:lnTo>
                <a:close/>
                <a:moveTo>
                  <a:pt x="837" y="156270"/>
                </a:moveTo>
                <a:cubicBezTo>
                  <a:pt x="6083" y="212527"/>
                  <a:pt x="43923" y="259352"/>
                  <a:pt x="95324" y="277546"/>
                </a:cubicBezTo>
                <a:cubicBezTo>
                  <a:pt x="77298" y="248413"/>
                  <a:pt x="64963" y="204043"/>
                  <a:pt x="63010" y="156270"/>
                </a:cubicBezTo>
                <a:lnTo>
                  <a:pt x="837" y="156270"/>
                </a:lnTo>
                <a:close/>
                <a:moveTo>
                  <a:pt x="223186" y="156270"/>
                </a:moveTo>
                <a:cubicBezTo>
                  <a:pt x="221233" y="204043"/>
                  <a:pt x="208899" y="248413"/>
                  <a:pt x="190872" y="277546"/>
                </a:cubicBezTo>
                <a:cubicBezTo>
                  <a:pt x="242274" y="259296"/>
                  <a:pt x="280113" y="212527"/>
                  <a:pt x="285359" y="156270"/>
                </a:cubicBezTo>
                <a:lnTo>
                  <a:pt x="223186" y="156270"/>
                </a:lnTo>
                <a:close/>
                <a:moveTo>
                  <a:pt x="285359" y="129480"/>
                </a:moveTo>
                <a:cubicBezTo>
                  <a:pt x="280113" y="73223"/>
                  <a:pt x="242274" y="26398"/>
                  <a:pt x="190872" y="8204"/>
                </a:cubicBezTo>
                <a:cubicBezTo>
                  <a:pt x="208899" y="37337"/>
                  <a:pt x="221233" y="81707"/>
                  <a:pt x="223186" y="129480"/>
                </a:cubicBezTo>
                <a:lnTo>
                  <a:pt x="285359" y="12948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Text 17"/>
          <p:cNvSpPr/>
          <p:nvPr/>
        </p:nvSpPr>
        <p:spPr>
          <a:xfrm>
            <a:off x="7435255" y="5893594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Responsabilité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6303C-2817-125F-6D87-B848D86BC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3">
            <a:extLst>
              <a:ext uri="{FF2B5EF4-FFF2-40B4-BE49-F238E27FC236}">
                <a16:creationId xmlns:a16="http://schemas.microsoft.com/office/drawing/2014/main" id="{8E39A2D3-D2D4-7D16-C382-39E8558FA0A7}"/>
              </a:ext>
            </a:extLst>
          </p:cNvPr>
          <p:cNvSpPr/>
          <p:nvPr/>
        </p:nvSpPr>
        <p:spPr>
          <a:xfrm>
            <a:off x="220916" y="1804867"/>
            <a:ext cx="7292306" cy="1813235"/>
          </a:xfrm>
          <a:custGeom>
            <a:avLst/>
            <a:gdLst/>
            <a:ahLst/>
            <a:cxnLst/>
            <a:rect l="l" t="t" r="r" b="b"/>
            <a:pathLst>
              <a:path w="5656940" h="4889741">
                <a:moveTo>
                  <a:pt x="147915" y="0"/>
                </a:moveTo>
                <a:lnTo>
                  <a:pt x="5509025" y="0"/>
                </a:lnTo>
                <a:cubicBezTo>
                  <a:pt x="5590662" y="0"/>
                  <a:pt x="5656940" y="66278"/>
                  <a:pt x="5656940" y="147915"/>
                </a:cubicBezTo>
                <a:lnTo>
                  <a:pt x="5656940" y="4741826"/>
                </a:lnTo>
                <a:cubicBezTo>
                  <a:pt x="5656940" y="4823517"/>
                  <a:pt x="5590716" y="4889741"/>
                  <a:pt x="5509025" y="4889741"/>
                </a:cubicBezTo>
                <a:lnTo>
                  <a:pt x="147915" y="4889741"/>
                </a:lnTo>
                <a:cubicBezTo>
                  <a:pt x="66278" y="4889741"/>
                  <a:pt x="0" y="4823462"/>
                  <a:pt x="0" y="4741826"/>
                </a:cubicBezTo>
                <a:lnTo>
                  <a:pt x="0" y="147915"/>
                </a:lnTo>
                <a:cubicBezTo>
                  <a:pt x="0" y="66278"/>
                  <a:pt x="66278" y="0"/>
                  <a:pt x="147915" y="0"/>
                </a:cubicBezTo>
                <a:close/>
              </a:path>
            </a:pathLst>
          </a:custGeom>
          <a:gradFill flip="none" rotWithShape="1">
            <a:gsLst>
              <a:gs pos="0">
                <a:srgbClr val="2D5A3D"/>
              </a:gs>
              <a:gs pos="100000">
                <a:srgbClr val="7BA391"/>
              </a:gs>
            </a:gsLst>
            <a:lin ang="2700000" scaled="1"/>
          </a:gradFill>
          <a:ln/>
          <a:effectLst>
            <a:outerShdw blurRad="138650" dist="92434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pic>
        <p:nvPicPr>
          <p:cNvPr id="50" name="Image 0" descr="preencoded.png">
            <a:extLst>
              <a:ext uri="{FF2B5EF4-FFF2-40B4-BE49-F238E27FC236}">
                <a16:creationId xmlns:a16="http://schemas.microsoft.com/office/drawing/2014/main" id="{21593B79-2F1C-AF53-E1A0-BED719DCC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130" y="584"/>
            <a:ext cx="4329871" cy="6857416"/>
          </a:xfrm>
          <a:prstGeom prst="rect">
            <a:avLst/>
          </a:prstGeom>
        </p:spPr>
      </p:pic>
      <p:pic>
        <p:nvPicPr>
          <p:cNvPr id="52" name="Image 0" descr="preencoded.png">
            <a:extLst>
              <a:ext uri="{FF2B5EF4-FFF2-40B4-BE49-F238E27FC236}">
                <a16:creationId xmlns:a16="http://schemas.microsoft.com/office/drawing/2014/main" id="{00669DBB-5733-1955-CDB6-0F6582A048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16951" y="411191"/>
            <a:ext cx="230981" cy="230981"/>
          </a:xfrm>
          <a:prstGeom prst="rect">
            <a:avLst/>
          </a:prstGeom>
        </p:spPr>
      </p:pic>
      <p:sp>
        <p:nvSpPr>
          <p:cNvPr id="54" name="Text 2">
            <a:extLst>
              <a:ext uri="{FF2B5EF4-FFF2-40B4-BE49-F238E27FC236}">
                <a16:creationId xmlns:a16="http://schemas.microsoft.com/office/drawing/2014/main" id="{25C21278-4E33-2164-B5F9-9B5D6B738984}"/>
              </a:ext>
            </a:extLst>
          </p:cNvPr>
          <p:cNvSpPr/>
          <p:nvPr/>
        </p:nvSpPr>
        <p:spPr>
          <a:xfrm>
            <a:off x="387448" y="713164"/>
            <a:ext cx="5135711" cy="292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700" b="1" dirty="0">
                <a:solidFill>
                  <a:srgbClr val="2D5A3D"/>
                </a:solidFill>
                <a:latin typeface="Liter" pitchFamily="34" charset="0"/>
              </a:rPr>
              <a:t>Ce que vous allez tester </a:t>
            </a:r>
            <a:r>
              <a:rPr lang="en-US" sz="2700" b="1" dirty="0" err="1">
                <a:solidFill>
                  <a:srgbClr val="2D5A3D"/>
                </a:solidFill>
                <a:latin typeface="Liter" pitchFamily="34" charset="0"/>
              </a:rPr>
              <a:t>maintenant</a:t>
            </a:r>
            <a:endParaRPr lang="en-US" sz="2700" b="1" dirty="0">
              <a:solidFill>
                <a:srgbClr val="2D5A3D"/>
              </a:solidFill>
              <a:latin typeface="Liter" pitchFamily="34" charset="0"/>
            </a:endParaRPr>
          </a:p>
        </p:txBody>
      </p:sp>
      <p:sp>
        <p:nvSpPr>
          <p:cNvPr id="55" name="Text 3">
            <a:extLst>
              <a:ext uri="{FF2B5EF4-FFF2-40B4-BE49-F238E27FC236}">
                <a16:creationId xmlns:a16="http://schemas.microsoft.com/office/drawing/2014/main" id="{67AA6C4B-4B9E-1704-3AEB-F1A043FF6B4C}"/>
              </a:ext>
            </a:extLst>
          </p:cNvPr>
          <p:cNvSpPr/>
          <p:nvPr/>
        </p:nvSpPr>
        <p:spPr>
          <a:xfrm>
            <a:off x="867462" y="2203407"/>
            <a:ext cx="6296852" cy="10077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/>
            <a:r>
              <a:rPr lang="en-US" sz="2183" b="1" dirty="0">
                <a:solidFill>
                  <a:srgbClr val="FFFFFF"/>
                </a:solidFill>
                <a:latin typeface="Liter" pitchFamily="34" charset="0"/>
              </a:rPr>
              <a:t>L'Acte 3 vous </a:t>
            </a:r>
            <a:r>
              <a:rPr lang="en-US" sz="2183" b="1" dirty="0" err="1">
                <a:solidFill>
                  <a:srgbClr val="FFFFFF"/>
                </a:solidFill>
                <a:latin typeface="Liter" pitchFamily="34" charset="0"/>
              </a:rPr>
              <a:t>permettra</a:t>
            </a:r>
            <a:r>
              <a:rPr lang="en-US" sz="2183" b="1" dirty="0">
                <a:solidFill>
                  <a:srgbClr val="FFFFFF"/>
                </a:solidFill>
                <a:latin typeface="Liter" pitchFamily="34" charset="0"/>
              </a:rPr>
              <a:t> de </a:t>
            </a:r>
            <a:r>
              <a:rPr lang="en-US" sz="2183" b="1" dirty="0" err="1">
                <a:solidFill>
                  <a:srgbClr val="FFFFFF"/>
                </a:solidFill>
                <a:latin typeface="Liter" pitchFamily="34" charset="0"/>
              </a:rPr>
              <a:t>manipuler</a:t>
            </a:r>
            <a:r>
              <a:rPr lang="en-US" sz="2183" b="1" dirty="0">
                <a:solidFill>
                  <a:srgbClr val="FFFFFF"/>
                </a:solidFill>
                <a:latin typeface="Liter" pitchFamily="34" charset="0"/>
              </a:rPr>
              <a:t> </a:t>
            </a:r>
            <a:r>
              <a:rPr lang="en-US" sz="2183" b="1" dirty="0" err="1">
                <a:solidFill>
                  <a:srgbClr val="FFFFFF"/>
                </a:solidFill>
                <a:latin typeface="Liter" pitchFamily="34" charset="0"/>
              </a:rPr>
              <a:t>concrètement</a:t>
            </a:r>
            <a:r>
              <a:rPr lang="en-US" sz="2183" b="1" dirty="0">
                <a:solidFill>
                  <a:srgbClr val="FFFFFF"/>
                </a:solidFill>
                <a:latin typeface="Liter" pitchFamily="34" charset="0"/>
              </a:rPr>
              <a:t> des IA </a:t>
            </a:r>
            <a:r>
              <a:rPr lang="en-US" sz="2183" b="1" dirty="0" err="1">
                <a:solidFill>
                  <a:srgbClr val="FFFFFF"/>
                </a:solidFill>
                <a:latin typeface="Liter" pitchFamily="34" charset="0"/>
              </a:rPr>
              <a:t>conçues</a:t>
            </a:r>
            <a:r>
              <a:rPr lang="en-US" sz="2183" b="1" dirty="0">
                <a:solidFill>
                  <a:srgbClr val="FFFFFF"/>
                </a:solidFill>
                <a:latin typeface="Liter" pitchFamily="34" charset="0"/>
              </a:rPr>
              <a:t> </a:t>
            </a:r>
            <a:r>
              <a:rPr lang="en-US" sz="2183" b="1" dirty="0" err="1">
                <a:solidFill>
                  <a:srgbClr val="FFFFFF"/>
                </a:solidFill>
                <a:latin typeface="Liter" pitchFamily="34" charset="0"/>
              </a:rPr>
              <a:t>selon</a:t>
            </a:r>
            <a:r>
              <a:rPr lang="en-US" sz="2183" b="1" dirty="0">
                <a:solidFill>
                  <a:srgbClr val="FFFFFF"/>
                </a:solidFill>
                <a:latin typeface="Liter" pitchFamily="34" charset="0"/>
              </a:rPr>
              <a:t> les principes de </a:t>
            </a:r>
            <a:r>
              <a:rPr lang="en-US" sz="2183" b="1" dirty="0" err="1">
                <a:solidFill>
                  <a:srgbClr val="FFFFFF"/>
                </a:solidFill>
                <a:latin typeface="Liter" pitchFamily="34" charset="0"/>
              </a:rPr>
              <a:t>frugalité</a:t>
            </a:r>
            <a:r>
              <a:rPr lang="en-US" sz="2183" b="1" dirty="0">
                <a:solidFill>
                  <a:srgbClr val="FFFFFF"/>
                </a:solidFill>
                <a:latin typeface="Liter" pitchFamily="34" charset="0"/>
              </a:rPr>
              <a:t> </a:t>
            </a:r>
            <a:r>
              <a:rPr lang="en-US" sz="2183" b="1" dirty="0" err="1">
                <a:solidFill>
                  <a:srgbClr val="FFFFFF"/>
                </a:solidFill>
                <a:latin typeface="Liter" pitchFamily="34" charset="0"/>
              </a:rPr>
              <a:t>que</a:t>
            </a:r>
            <a:r>
              <a:rPr lang="en-US" sz="2183" b="1" dirty="0">
                <a:solidFill>
                  <a:srgbClr val="FFFFFF"/>
                </a:solidFill>
                <a:latin typeface="Liter" pitchFamily="34" charset="0"/>
              </a:rPr>
              <a:t> nous </a:t>
            </a:r>
            <a:r>
              <a:rPr lang="en-US" sz="2183" b="1" dirty="0" err="1">
                <a:solidFill>
                  <a:srgbClr val="FFFFFF"/>
                </a:solidFill>
                <a:latin typeface="Liter" pitchFamily="34" charset="0"/>
              </a:rPr>
              <a:t>venons</a:t>
            </a:r>
            <a:r>
              <a:rPr lang="en-US" sz="2183" b="1" dirty="0">
                <a:solidFill>
                  <a:srgbClr val="FFFFFF"/>
                </a:solidFill>
                <a:latin typeface="Liter" pitchFamily="34" charset="0"/>
              </a:rPr>
              <a:t> </a:t>
            </a:r>
            <a:r>
              <a:rPr lang="en-US" sz="2183" b="1" dirty="0" err="1">
                <a:solidFill>
                  <a:srgbClr val="FFFFFF"/>
                </a:solidFill>
                <a:latin typeface="Liter" pitchFamily="34" charset="0"/>
              </a:rPr>
              <a:t>d'explorer</a:t>
            </a:r>
            <a:r>
              <a:rPr lang="en-US" sz="2183" b="1" dirty="0">
                <a:solidFill>
                  <a:srgbClr val="FFFFFF"/>
                </a:solidFill>
                <a:latin typeface="Liter" pitchFamily="34" charset="0"/>
              </a:rPr>
              <a:t>.</a:t>
            </a:r>
          </a:p>
        </p:txBody>
      </p:sp>
      <p:sp>
        <p:nvSpPr>
          <p:cNvPr id="59" name="Text 24">
            <a:extLst>
              <a:ext uri="{FF2B5EF4-FFF2-40B4-BE49-F238E27FC236}">
                <a16:creationId xmlns:a16="http://schemas.microsoft.com/office/drawing/2014/main" id="{9DE2E3AC-4921-A22E-484A-FCA34D53BA99}"/>
              </a:ext>
            </a:extLst>
          </p:cNvPr>
          <p:cNvSpPr/>
          <p:nvPr/>
        </p:nvSpPr>
        <p:spPr>
          <a:xfrm>
            <a:off x="3329136" y="4639989"/>
            <a:ext cx="4082256" cy="4036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/>
            <a:r>
              <a:rPr lang="en-US" sz="2000" b="1" dirty="0">
                <a:solidFill>
                  <a:srgbClr val="2D5A3D"/>
                </a:solidFill>
                <a:latin typeface="Liter" pitchFamily="34" charset="0"/>
              </a:rPr>
              <a:t>Faire moins… </a:t>
            </a:r>
            <a:r>
              <a:rPr lang="en-US" sz="2000" b="1" dirty="0" err="1">
                <a:solidFill>
                  <a:srgbClr val="2D5A3D"/>
                </a:solidFill>
                <a:latin typeface="Liter" pitchFamily="34" charset="0"/>
              </a:rPr>
              <a:t>mais</a:t>
            </a:r>
            <a:r>
              <a:rPr lang="en-US" sz="2000" b="1" dirty="0">
                <a:solidFill>
                  <a:srgbClr val="2D5A3D"/>
                </a:solidFill>
                <a:latin typeface="Liter" pitchFamily="34" charset="0"/>
              </a:rPr>
              <a:t> </a:t>
            </a:r>
            <a:r>
              <a:rPr lang="en-US" sz="2000" b="1" dirty="0" err="1">
                <a:solidFill>
                  <a:srgbClr val="2D5A3D"/>
                </a:solidFill>
                <a:latin typeface="Liter" pitchFamily="34" charset="0"/>
              </a:rPr>
              <a:t>juste</a:t>
            </a:r>
            <a:r>
              <a:rPr lang="en-US" sz="2000" b="1" dirty="0">
                <a:solidFill>
                  <a:srgbClr val="2D5A3D"/>
                </a:solidFill>
                <a:latin typeface="Liter" pitchFamily="34" charset="0"/>
              </a:rPr>
              <a:t>.</a:t>
            </a:r>
          </a:p>
        </p:txBody>
      </p: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368ED83B-AAF6-2BF9-FE00-778C3C041AA3}"/>
              </a:ext>
            </a:extLst>
          </p:cNvPr>
          <p:cNvGrpSpPr/>
          <p:nvPr/>
        </p:nvGrpSpPr>
        <p:grpSpPr>
          <a:xfrm>
            <a:off x="3419973" y="4561717"/>
            <a:ext cx="483987" cy="481894"/>
            <a:chOff x="5638800" y="678656"/>
            <a:chExt cx="914400" cy="914400"/>
          </a:xfrm>
        </p:grpSpPr>
        <p:sp>
          <p:nvSpPr>
            <p:cNvPr id="61" name="Shape 1">
              <a:extLst>
                <a:ext uri="{FF2B5EF4-FFF2-40B4-BE49-F238E27FC236}">
                  <a16:creationId xmlns:a16="http://schemas.microsoft.com/office/drawing/2014/main" id="{9470D9E6-D849-2600-783E-830037AC13D3}"/>
                </a:ext>
              </a:extLst>
            </p:cNvPr>
            <p:cNvSpPr/>
            <p:nvPr/>
          </p:nvSpPr>
          <p:spPr>
            <a:xfrm>
              <a:off x="5638800" y="678656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914400" h="914400">
                  <a:moveTo>
                    <a:pt x="457200" y="0"/>
                  </a:moveTo>
                  <a:lnTo>
                    <a:pt x="457200" y="0"/>
                  </a:lnTo>
                  <a:cubicBezTo>
                    <a:pt x="709536" y="0"/>
                    <a:pt x="914400" y="204864"/>
                    <a:pt x="914400" y="457200"/>
                  </a:cubicBezTo>
                  <a:lnTo>
                    <a:pt x="914400" y="457200"/>
                  </a:lnTo>
                  <a:cubicBezTo>
                    <a:pt x="914400" y="709536"/>
                    <a:pt x="709536" y="914400"/>
                    <a:pt x="457200" y="914400"/>
                  </a:cubicBezTo>
                  <a:lnTo>
                    <a:pt x="457200" y="914400"/>
                  </a:lnTo>
                  <a:cubicBezTo>
                    <a:pt x="204864" y="914400"/>
                    <a:pt x="0" y="709536"/>
                    <a:pt x="0" y="457200"/>
                  </a:cubicBezTo>
                  <a:lnTo>
                    <a:pt x="0" y="457200"/>
                  </a:lnTo>
                  <a:cubicBezTo>
                    <a:pt x="0" y="204864"/>
                    <a:pt x="204864" y="0"/>
                    <a:pt x="457200" y="0"/>
                  </a:cubicBezTo>
                  <a:close/>
                </a:path>
              </a:pathLst>
            </a:custGeom>
            <a:solidFill>
              <a:srgbClr val="E8A838"/>
            </a:solidFill>
            <a:ln/>
          </p:spPr>
          <p:txBody>
            <a:bodyPr/>
            <a:lstStyle/>
            <a:p>
              <a:endParaRPr lang="fr-FR"/>
            </a:p>
          </p:txBody>
        </p:sp>
        <p:sp>
          <p:nvSpPr>
            <p:cNvPr id="62" name="Shape 2">
              <a:extLst>
                <a:ext uri="{FF2B5EF4-FFF2-40B4-BE49-F238E27FC236}">
                  <a16:creationId xmlns:a16="http://schemas.microsoft.com/office/drawing/2014/main" id="{EF48E036-ABA7-8266-8CA0-6DF9E737BE9A}"/>
                </a:ext>
              </a:extLst>
            </p:cNvPr>
            <p:cNvSpPr/>
            <p:nvPr/>
          </p:nvSpPr>
          <p:spPr>
            <a:xfrm>
              <a:off x="5867400" y="907256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20856" y="5983"/>
                  </a:moveTo>
                  <a:cubicBezTo>
                    <a:pt x="426571" y="536"/>
                    <a:pt x="434876" y="-1429"/>
                    <a:pt x="442555" y="1072"/>
                  </a:cubicBezTo>
                  <a:cubicBezTo>
                    <a:pt x="451306" y="4018"/>
                    <a:pt x="457200" y="12234"/>
                    <a:pt x="457200" y="21431"/>
                  </a:cubicBezTo>
                  <a:lnTo>
                    <a:pt x="457200" y="188327"/>
                  </a:lnTo>
                  <a:cubicBezTo>
                    <a:pt x="457200" y="305485"/>
                    <a:pt x="360670" y="400050"/>
                    <a:pt x="243959" y="400050"/>
                  </a:cubicBezTo>
                  <a:cubicBezTo>
                    <a:pt x="175200" y="400050"/>
                    <a:pt x="115907" y="355848"/>
                    <a:pt x="94387" y="294055"/>
                  </a:cubicBezTo>
                  <a:cubicBezTo>
                    <a:pt x="62776" y="321558"/>
                    <a:pt x="42862" y="362010"/>
                    <a:pt x="42862" y="407194"/>
                  </a:cubicBezTo>
                  <a:cubicBezTo>
                    <a:pt x="42862" y="419070"/>
                    <a:pt x="33308" y="428625"/>
                    <a:pt x="21431" y="428625"/>
                  </a:cubicBezTo>
                  <a:cubicBezTo>
                    <a:pt x="9555" y="428625"/>
                    <a:pt x="0" y="419070"/>
                    <a:pt x="0" y="407194"/>
                  </a:cubicBezTo>
                  <a:cubicBezTo>
                    <a:pt x="0" y="340310"/>
                    <a:pt x="34111" y="281374"/>
                    <a:pt x="85814" y="246727"/>
                  </a:cubicBezTo>
                  <a:cubicBezTo>
                    <a:pt x="117336" y="225653"/>
                    <a:pt x="154930" y="214313"/>
                    <a:pt x="192881" y="214313"/>
                  </a:cubicBezTo>
                  <a:lnTo>
                    <a:pt x="264319" y="214313"/>
                  </a:lnTo>
                  <a:cubicBezTo>
                    <a:pt x="276195" y="214313"/>
                    <a:pt x="285750" y="204758"/>
                    <a:pt x="285750" y="192881"/>
                  </a:cubicBezTo>
                  <a:cubicBezTo>
                    <a:pt x="285750" y="181005"/>
                    <a:pt x="276195" y="171450"/>
                    <a:pt x="264319" y="171450"/>
                  </a:cubicBezTo>
                  <a:lnTo>
                    <a:pt x="192881" y="171450"/>
                  </a:lnTo>
                  <a:cubicBezTo>
                    <a:pt x="157430" y="171450"/>
                    <a:pt x="123855" y="179308"/>
                    <a:pt x="93762" y="193328"/>
                  </a:cubicBezTo>
                  <a:cubicBezTo>
                    <a:pt x="114568" y="130820"/>
                    <a:pt x="173415" y="85725"/>
                    <a:pt x="242888" y="85725"/>
                  </a:cubicBezTo>
                  <a:cubicBezTo>
                    <a:pt x="302181" y="85725"/>
                    <a:pt x="346293" y="65990"/>
                    <a:pt x="375672" y="46434"/>
                  </a:cubicBezTo>
                  <a:cubicBezTo>
                    <a:pt x="392817" y="35004"/>
                    <a:pt x="407372" y="21342"/>
                    <a:pt x="420945" y="5983"/>
                  </a:cubicBezTo>
                  <a:close/>
                </a:path>
              </a:pathLst>
            </a:custGeom>
            <a:solidFill>
              <a:srgbClr val="FFFFFF"/>
            </a:solidFill>
            <a:ln/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69" name="Text 0">
            <a:extLst>
              <a:ext uri="{FF2B5EF4-FFF2-40B4-BE49-F238E27FC236}">
                <a16:creationId xmlns:a16="http://schemas.microsoft.com/office/drawing/2014/main" id="{7779B663-C00B-B8FE-3EBE-66101FE93E0D}"/>
              </a:ext>
            </a:extLst>
          </p:cNvPr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7BA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PROCHAINE ETAPE</a:t>
            </a:r>
            <a:endParaRPr lang="en-US" sz="1600" dirty="0"/>
          </a:p>
        </p:txBody>
      </p:sp>
      <p:sp>
        <p:nvSpPr>
          <p:cNvPr id="71" name="Shape 2">
            <a:extLst>
              <a:ext uri="{FF2B5EF4-FFF2-40B4-BE49-F238E27FC236}">
                <a16:creationId xmlns:a16="http://schemas.microsoft.com/office/drawing/2014/main" id="{67518551-615F-C1AB-AE4A-882591AFBA8D}"/>
              </a:ext>
            </a:extLst>
          </p:cNvPr>
          <p:cNvSpPr/>
          <p:nvPr/>
        </p:nvSpPr>
        <p:spPr>
          <a:xfrm>
            <a:off x="381000" y="1228725"/>
            <a:ext cx="1066800" cy="57150"/>
          </a:xfrm>
          <a:custGeom>
            <a:avLst/>
            <a:gdLst/>
            <a:ahLst/>
            <a:cxnLst/>
            <a:rect l="l" t="t" r="r" b="b"/>
            <a:pathLst>
              <a:path w="1066800" h="57150">
                <a:moveTo>
                  <a:pt x="0" y="0"/>
                </a:moveTo>
                <a:lnTo>
                  <a:pt x="1066800" y="0"/>
                </a:lnTo>
                <a:lnTo>
                  <a:pt x="1066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grpSp>
        <p:nvGrpSpPr>
          <p:cNvPr id="74" name="Groupe 73">
            <a:extLst>
              <a:ext uri="{FF2B5EF4-FFF2-40B4-BE49-F238E27FC236}">
                <a16:creationId xmlns:a16="http://schemas.microsoft.com/office/drawing/2014/main" id="{2B49C613-4CDB-2B0C-80AC-02FF3D1E97F8}"/>
              </a:ext>
            </a:extLst>
          </p:cNvPr>
          <p:cNvGrpSpPr/>
          <p:nvPr/>
        </p:nvGrpSpPr>
        <p:grpSpPr>
          <a:xfrm>
            <a:off x="567052" y="4116380"/>
            <a:ext cx="2311346" cy="1393978"/>
            <a:chOff x="4532376" y="1819515"/>
            <a:chExt cx="1766130" cy="1086920"/>
          </a:xfrm>
        </p:grpSpPr>
        <p:sp>
          <p:nvSpPr>
            <p:cNvPr id="72" name="Shape 23">
              <a:extLst>
                <a:ext uri="{FF2B5EF4-FFF2-40B4-BE49-F238E27FC236}">
                  <a16:creationId xmlns:a16="http://schemas.microsoft.com/office/drawing/2014/main" id="{D02BFAF2-AF52-2BA8-7BCC-78B0CF0DCD65}"/>
                </a:ext>
              </a:extLst>
            </p:cNvPr>
            <p:cNvSpPr/>
            <p:nvPr/>
          </p:nvSpPr>
          <p:spPr>
            <a:xfrm>
              <a:off x="4578095" y="1819515"/>
              <a:ext cx="1720411" cy="1086920"/>
            </a:xfrm>
            <a:custGeom>
              <a:avLst/>
              <a:gdLst/>
              <a:ahLst/>
              <a:cxnLst/>
              <a:rect l="l" t="t" r="r" b="b"/>
              <a:pathLst>
                <a:path w="5638453" h="3004094">
                  <a:moveTo>
                    <a:pt x="36973" y="0"/>
                  </a:moveTo>
                  <a:lnTo>
                    <a:pt x="5490562" y="0"/>
                  </a:lnTo>
                  <a:cubicBezTo>
                    <a:pt x="5572240" y="0"/>
                    <a:pt x="5638453" y="66213"/>
                    <a:pt x="5638453" y="147892"/>
                  </a:cubicBezTo>
                  <a:lnTo>
                    <a:pt x="5638453" y="2856202"/>
                  </a:lnTo>
                  <a:cubicBezTo>
                    <a:pt x="5638453" y="2937881"/>
                    <a:pt x="5572240" y="3004094"/>
                    <a:pt x="5490562" y="3004094"/>
                  </a:cubicBezTo>
                  <a:lnTo>
                    <a:pt x="36973" y="3004094"/>
                  </a:lnTo>
                  <a:cubicBezTo>
                    <a:pt x="16554" y="3004094"/>
                    <a:pt x="0" y="2987540"/>
                    <a:pt x="0" y="2967121"/>
                  </a:cubicBezTo>
                  <a:lnTo>
                    <a:pt x="0" y="36973"/>
                  </a:lnTo>
                  <a:cubicBezTo>
                    <a:pt x="0" y="16567"/>
                    <a:pt x="16567" y="0"/>
                    <a:pt x="36973" y="0"/>
                  </a:cubicBezTo>
                  <a:close/>
                </a:path>
              </a:pathLst>
            </a:custGeom>
            <a:solidFill>
              <a:srgbClr val="FFFFFF"/>
            </a:solidFill>
            <a:ln/>
            <a:effectLst>
              <a:outerShdw blurRad="138650" dist="92434" dir="5400000" algn="bl" rotWithShape="0">
                <a:srgbClr val="000000">
                  <a:alpha val="10196"/>
                </a:srgbClr>
              </a:outerShdw>
            </a:effectLst>
          </p:spPr>
          <p:txBody>
            <a:bodyPr/>
            <a:lstStyle/>
            <a:p>
              <a:endParaRPr lang="fr-FR"/>
            </a:p>
          </p:txBody>
        </p:sp>
        <p:sp>
          <p:nvSpPr>
            <p:cNvPr id="56" name="Text 7">
              <a:extLst>
                <a:ext uri="{FF2B5EF4-FFF2-40B4-BE49-F238E27FC236}">
                  <a16:creationId xmlns:a16="http://schemas.microsoft.com/office/drawing/2014/main" id="{8ADE8181-CF27-F79F-C687-6848BD18E7E7}"/>
                </a:ext>
              </a:extLst>
            </p:cNvPr>
            <p:cNvSpPr/>
            <p:nvPr/>
          </p:nvSpPr>
          <p:spPr>
            <a:xfrm>
              <a:off x="4846953" y="1975036"/>
              <a:ext cx="1404144" cy="17541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1375"/>
                </a:lnSpc>
              </a:pPr>
              <a:r>
                <a:rPr lang="en-US" b="1" dirty="0">
                  <a:solidFill>
                    <a:srgbClr val="2D5A3D"/>
                  </a:solidFill>
                  <a:latin typeface="Liter" pitchFamily="34" charset="0"/>
                </a:rPr>
                <a:t>IA locales</a:t>
              </a:r>
            </a:p>
          </p:txBody>
        </p:sp>
        <p:sp>
          <p:nvSpPr>
            <p:cNvPr id="57" name="Text 12">
              <a:extLst>
                <a:ext uri="{FF2B5EF4-FFF2-40B4-BE49-F238E27FC236}">
                  <a16:creationId xmlns:a16="http://schemas.microsoft.com/office/drawing/2014/main" id="{9BBE76CE-424B-FFD6-B50D-DB95C6BDE18D}"/>
                </a:ext>
              </a:extLst>
            </p:cNvPr>
            <p:cNvSpPr/>
            <p:nvPr/>
          </p:nvSpPr>
          <p:spPr>
            <a:xfrm>
              <a:off x="4846953" y="2290333"/>
              <a:ext cx="1404144" cy="17541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1375"/>
                </a:lnSpc>
              </a:pPr>
              <a:r>
                <a:rPr lang="en-US" sz="2000" b="1" dirty="0">
                  <a:solidFill>
                    <a:srgbClr val="405449"/>
                  </a:solidFill>
                  <a:latin typeface="Fraunces Extra Bold" pitchFamily="34" charset="0"/>
                  <a:ea typeface="Fraunces Extra Bold" pitchFamily="34" charset="-122"/>
                  <a:cs typeface="Fraunces Extra Bold" pitchFamily="34" charset="-120"/>
                </a:rPr>
                <a:t>IA </a:t>
              </a:r>
              <a:r>
                <a:rPr lang="en-US" b="1" dirty="0" err="1">
                  <a:solidFill>
                    <a:srgbClr val="2D5A3D"/>
                  </a:solidFill>
                  <a:latin typeface="Liter" pitchFamily="34" charset="0"/>
                </a:rPr>
                <a:t>spécialisées</a:t>
              </a:r>
              <a:endParaRPr lang="en-US" b="1" dirty="0">
                <a:solidFill>
                  <a:srgbClr val="2D5A3D"/>
                </a:solidFill>
                <a:latin typeface="Liter" pitchFamily="34" charset="0"/>
              </a:endParaRPr>
            </a:p>
          </p:txBody>
        </p:sp>
        <p:sp>
          <p:nvSpPr>
            <p:cNvPr id="58" name="Text 17">
              <a:extLst>
                <a:ext uri="{FF2B5EF4-FFF2-40B4-BE49-F238E27FC236}">
                  <a16:creationId xmlns:a16="http://schemas.microsoft.com/office/drawing/2014/main" id="{A0DBCDE2-0FC8-1308-7B1A-9905DE6726A1}"/>
                </a:ext>
              </a:extLst>
            </p:cNvPr>
            <p:cNvSpPr/>
            <p:nvPr/>
          </p:nvSpPr>
          <p:spPr>
            <a:xfrm>
              <a:off x="4846953" y="2600573"/>
              <a:ext cx="1404144" cy="17541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1375"/>
                </a:lnSpc>
              </a:pPr>
              <a:r>
                <a:rPr lang="en-US" sz="2000" b="1" dirty="0">
                  <a:solidFill>
                    <a:srgbClr val="405449"/>
                  </a:solidFill>
                  <a:latin typeface="Fraunces Extra Bold" pitchFamily="34" charset="0"/>
                  <a:ea typeface="Fraunces Extra Bold" pitchFamily="34" charset="-122"/>
                  <a:cs typeface="Fraunces Extra Bold" pitchFamily="34" charset="-120"/>
                </a:rPr>
                <a:t>IA </a:t>
              </a:r>
              <a:r>
                <a:rPr lang="en-US" b="1" dirty="0" err="1">
                  <a:solidFill>
                    <a:srgbClr val="2D5A3D"/>
                  </a:solidFill>
                  <a:latin typeface="Liter" pitchFamily="34" charset="0"/>
                </a:rPr>
                <a:t>imparfaites</a:t>
              </a:r>
              <a:endParaRPr lang="en-US" b="1" dirty="0">
                <a:solidFill>
                  <a:srgbClr val="2D5A3D"/>
                </a:solidFill>
                <a:latin typeface="Liter" pitchFamily="34" charset="0"/>
              </a:endParaRPr>
            </a:p>
          </p:txBody>
        </p:sp>
        <p:sp>
          <p:nvSpPr>
            <p:cNvPr id="73" name="Shape 24">
              <a:extLst>
                <a:ext uri="{FF2B5EF4-FFF2-40B4-BE49-F238E27FC236}">
                  <a16:creationId xmlns:a16="http://schemas.microsoft.com/office/drawing/2014/main" id="{4B4D965E-0890-68D6-FA62-AD268B0F937F}"/>
                </a:ext>
              </a:extLst>
            </p:cNvPr>
            <p:cNvSpPr/>
            <p:nvPr/>
          </p:nvSpPr>
          <p:spPr>
            <a:xfrm>
              <a:off x="4532376" y="1819515"/>
              <a:ext cx="45719" cy="1086920"/>
            </a:xfrm>
            <a:custGeom>
              <a:avLst/>
              <a:gdLst/>
              <a:ahLst/>
              <a:cxnLst/>
              <a:rect l="l" t="t" r="r" b="b"/>
              <a:pathLst>
                <a:path w="36973" h="3004094">
                  <a:moveTo>
                    <a:pt x="36973" y="0"/>
                  </a:moveTo>
                  <a:lnTo>
                    <a:pt x="36973" y="0"/>
                  </a:lnTo>
                  <a:lnTo>
                    <a:pt x="36973" y="3004094"/>
                  </a:lnTo>
                  <a:lnTo>
                    <a:pt x="36973" y="3004094"/>
                  </a:lnTo>
                  <a:cubicBezTo>
                    <a:pt x="16554" y="3004094"/>
                    <a:pt x="0" y="2987540"/>
                    <a:pt x="0" y="2967121"/>
                  </a:cubicBezTo>
                  <a:lnTo>
                    <a:pt x="0" y="36973"/>
                  </a:lnTo>
                  <a:cubicBezTo>
                    <a:pt x="0" y="16567"/>
                    <a:pt x="16567" y="0"/>
                    <a:pt x="36973" y="0"/>
                  </a:cubicBezTo>
                  <a:close/>
                </a:path>
              </a:pathLst>
            </a:custGeom>
            <a:solidFill>
              <a:srgbClr val="2D5A3D"/>
            </a:solidFill>
            <a:ln/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2" name="Shape 44">
            <a:extLst>
              <a:ext uri="{FF2B5EF4-FFF2-40B4-BE49-F238E27FC236}">
                <a16:creationId xmlns:a16="http://schemas.microsoft.com/office/drawing/2014/main" id="{4D1C3F2A-77D7-27FB-71E4-09D3F054AED0}"/>
              </a:ext>
            </a:extLst>
          </p:cNvPr>
          <p:cNvSpPr/>
          <p:nvPr/>
        </p:nvSpPr>
        <p:spPr>
          <a:xfrm>
            <a:off x="317840" y="6000750"/>
            <a:ext cx="7195382" cy="476250"/>
          </a:xfrm>
          <a:custGeom>
            <a:avLst/>
            <a:gdLst/>
            <a:ahLst/>
            <a:cxnLst/>
            <a:rect l="l" t="t" r="r" b="b"/>
            <a:pathLst>
              <a:path w="11430000" h="476250">
                <a:moveTo>
                  <a:pt x="114300" y="0"/>
                </a:moveTo>
                <a:lnTo>
                  <a:pt x="11315700" y="0"/>
                </a:lnTo>
                <a:cubicBezTo>
                  <a:pt x="11378784" y="0"/>
                  <a:pt x="11430000" y="51216"/>
                  <a:pt x="11430000" y="114300"/>
                </a:cubicBezTo>
                <a:lnTo>
                  <a:pt x="11430000" y="361950"/>
                </a:lnTo>
                <a:cubicBezTo>
                  <a:pt x="11430000" y="425034"/>
                  <a:pt x="11378784" y="476250"/>
                  <a:pt x="11315700" y="476250"/>
                </a:cubicBezTo>
                <a:lnTo>
                  <a:pt x="114300" y="476250"/>
                </a:lnTo>
                <a:cubicBezTo>
                  <a:pt x="51216" y="476250"/>
                  <a:pt x="0" y="425034"/>
                  <a:pt x="0" y="3619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D5A3D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" name="Shape 45">
            <a:extLst>
              <a:ext uri="{FF2B5EF4-FFF2-40B4-BE49-F238E27FC236}">
                <a16:creationId xmlns:a16="http://schemas.microsoft.com/office/drawing/2014/main" id="{C2CE1456-A0A3-B593-5D9F-110B50A7721D}"/>
              </a:ext>
            </a:extLst>
          </p:cNvPr>
          <p:cNvSpPr/>
          <p:nvPr/>
        </p:nvSpPr>
        <p:spPr>
          <a:xfrm>
            <a:off x="2953241" y="6153150"/>
            <a:ext cx="125317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1735" y="25926"/>
                </a:moveTo>
                <a:lnTo>
                  <a:pt x="76200" y="32087"/>
                </a:lnTo>
                <a:lnTo>
                  <a:pt x="80665" y="25926"/>
                </a:lnTo>
                <a:cubicBezTo>
                  <a:pt x="88106" y="15627"/>
                  <a:pt x="100072" y="9525"/>
                  <a:pt x="112782" y="9525"/>
                </a:cubicBezTo>
                <a:cubicBezTo>
                  <a:pt x="134660" y="9525"/>
                  <a:pt x="152400" y="27265"/>
                  <a:pt x="152400" y="49143"/>
                </a:cubicBezTo>
                <a:lnTo>
                  <a:pt x="152400" y="49917"/>
                </a:lnTo>
                <a:cubicBezTo>
                  <a:pt x="152400" y="83314"/>
                  <a:pt x="110758" y="122099"/>
                  <a:pt x="89029" y="138678"/>
                </a:cubicBezTo>
                <a:cubicBezTo>
                  <a:pt x="85338" y="141476"/>
                  <a:pt x="80814" y="142875"/>
                  <a:pt x="76200" y="142875"/>
                </a:cubicBezTo>
                <a:cubicBezTo>
                  <a:pt x="71586" y="142875"/>
                  <a:pt x="67032" y="141506"/>
                  <a:pt x="63371" y="138678"/>
                </a:cubicBezTo>
                <a:cubicBezTo>
                  <a:pt x="41642" y="122099"/>
                  <a:pt x="0" y="83314"/>
                  <a:pt x="0" y="49917"/>
                </a:cubicBezTo>
                <a:lnTo>
                  <a:pt x="0" y="49143"/>
                </a:lnTo>
                <a:cubicBezTo>
                  <a:pt x="0" y="27265"/>
                  <a:pt x="17740" y="9525"/>
                  <a:pt x="39618" y="9525"/>
                </a:cubicBezTo>
                <a:cubicBezTo>
                  <a:pt x="52328" y="9525"/>
                  <a:pt x="64294" y="15627"/>
                  <a:pt x="71735" y="25926"/>
                </a:cubicBez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46">
            <a:extLst>
              <a:ext uri="{FF2B5EF4-FFF2-40B4-BE49-F238E27FC236}">
                <a16:creationId xmlns:a16="http://schemas.microsoft.com/office/drawing/2014/main" id="{C571B19F-E4AC-DC21-A2F8-9FBE07ACD24C}"/>
              </a:ext>
            </a:extLst>
          </p:cNvPr>
          <p:cNvSpPr/>
          <p:nvPr/>
        </p:nvSpPr>
        <p:spPr>
          <a:xfrm>
            <a:off x="435784" y="6105525"/>
            <a:ext cx="669436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vous de </a:t>
            </a:r>
            <a:r>
              <a:rPr lang="en-US" sz="1200" b="1" dirty="0" err="1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jouer</a:t>
            </a: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!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6282529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5F80D-0A52-CC61-8A89-99F9ED67A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CE342519-0503-E862-7D02-9B59112BDF66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8E6D21D-F315-A441-608C-D5B9B513D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440" y="2009915"/>
            <a:ext cx="11501120" cy="2838170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Il est naïf de croire que</a:t>
            </a:r>
            <a:b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</a:b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la performance peut naître de la contrainte.</a:t>
            </a:r>
          </a:p>
        </p:txBody>
      </p:sp>
      <p:sp>
        <p:nvSpPr>
          <p:cNvPr id="4" name="Shape 5">
            <a:extLst>
              <a:ext uri="{FF2B5EF4-FFF2-40B4-BE49-F238E27FC236}">
                <a16:creationId xmlns:a16="http://schemas.microsoft.com/office/drawing/2014/main" id="{9E766331-E0B6-4272-65A9-99E99836EB4E}"/>
              </a:ext>
            </a:extLst>
          </p:cNvPr>
          <p:cNvSpPr/>
          <p:nvPr/>
        </p:nvSpPr>
        <p:spPr>
          <a:xfrm>
            <a:off x="5331817" y="4848085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0" y="0"/>
                </a:moveTo>
                <a:lnTo>
                  <a:pt x="1524000" y="0"/>
                </a:lnTo>
                <a:lnTo>
                  <a:pt x="15240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9667508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58B4F1-7263-210D-0C70-8FD90944B5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Attribution des rôles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D410C26-D801-421B-F126-A40BE4E27C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On fait ou pas ???</a:t>
            </a:r>
          </a:p>
        </p:txBody>
      </p:sp>
    </p:spTree>
    <p:extLst>
      <p:ext uri="{BB962C8B-B14F-4D97-AF65-F5344CB8AC3E}">
        <p14:creationId xmlns:p14="http://schemas.microsoft.com/office/powerpoint/2010/main" val="14550006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5B526C-5045-8CCC-D9DA-0E04E1EE6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280559-B0A6-E9A9-85B9-0A2140D6C9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Comparaison conso + mini débat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0CA0CCF-D4B2-A0BE-49D9-DA8864DF1F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33772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1645A-1022-1E2A-063E-D49495FEE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ED00A5B6-5E47-CF7E-6D31-855F5D8CCE26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4DAEEA8-81FF-D632-6BCF-5BD6576D80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51" y="2505155"/>
            <a:ext cx="11501120" cy="1847690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On ne me fera jamais dire :</a:t>
            </a:r>
            <a:b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</a:b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La complexité est notre seul salut.</a:t>
            </a:r>
          </a:p>
        </p:txBody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FD73CBC7-CBE3-51F3-C2A6-CB0E4FFC49A5}"/>
              </a:ext>
            </a:extLst>
          </p:cNvPr>
          <p:cNvSpPr/>
          <p:nvPr/>
        </p:nvSpPr>
        <p:spPr>
          <a:xfrm>
            <a:off x="2595282" y="4352845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0" y="0"/>
                </a:moveTo>
                <a:lnTo>
                  <a:pt x="1828800" y="0"/>
                </a:lnTo>
                <a:lnTo>
                  <a:pt x="1828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768671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6ECEB-944F-B34A-BB15-4F4B2405E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2A3F79E3-6E6D-B605-9A0A-FCBE70FA7C52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7BAC7F4-DB4D-1957-A396-68FF0D93B6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440" y="2860341"/>
            <a:ext cx="11501120" cy="1137317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Nous pouvons faire mieux avec moins.</a:t>
            </a:r>
          </a:p>
        </p:txBody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452846C1-8442-4AE9-F113-C476241A48E5}"/>
              </a:ext>
            </a:extLst>
          </p:cNvPr>
          <p:cNvSpPr/>
          <p:nvPr/>
        </p:nvSpPr>
        <p:spPr>
          <a:xfrm>
            <a:off x="9847729" y="393168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0" y="0"/>
                </a:moveTo>
                <a:lnTo>
                  <a:pt x="1828800" y="0"/>
                </a:lnTo>
                <a:lnTo>
                  <a:pt x="1828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4694656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B022C0-A97B-97F9-2420-2D1629C63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8BAF8E83-A3FB-9C33-5D71-00E9BC20EAAF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5521304-C991-F24C-8EDA-4732B1D7BC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51" y="2067225"/>
            <a:ext cx="11501120" cy="2723550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br>
              <a:rPr lang="fr-FR" sz="8000" b="1" dirty="0">
                <a:solidFill>
                  <a:srgbClr val="3B454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</a:rPr>
            </a:b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Il est faux de dire que</a:t>
            </a:r>
            <a:b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</a:b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des milliards de paramètres sont la seule solution.</a:t>
            </a:r>
          </a:p>
        </p:txBody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F337C3CB-1EE8-D480-CFA7-EA979FAEEDAB}"/>
              </a:ext>
            </a:extLst>
          </p:cNvPr>
          <p:cNvSpPr/>
          <p:nvPr/>
        </p:nvSpPr>
        <p:spPr>
          <a:xfrm>
            <a:off x="4101711" y="3008919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0" y="0"/>
                </a:moveTo>
                <a:lnTo>
                  <a:pt x="1828800" y="0"/>
                </a:lnTo>
                <a:lnTo>
                  <a:pt x="1828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689328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A61F1-C620-F4BC-D7FB-042BC94FB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4851C2BB-91CB-89C6-B122-9328DCDB2F2C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25308EF-A942-45EC-3941-67035FAFC5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440" y="2826974"/>
            <a:ext cx="11501120" cy="1204052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L'efficacité</a:t>
            </a:r>
            <a:r>
              <a:rPr lang="fr-FR" sz="8000" b="1" dirty="0">
                <a:solidFill>
                  <a:srgbClr val="3B454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</a:rPr>
              <a:t> </a:t>
            </a: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l'emporte sur la taille.</a:t>
            </a:r>
          </a:p>
        </p:txBody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AE37A753-A363-5F4C-C42E-EBE9BD2B93F0}"/>
              </a:ext>
            </a:extLst>
          </p:cNvPr>
          <p:cNvSpPr/>
          <p:nvPr/>
        </p:nvSpPr>
        <p:spPr>
          <a:xfrm>
            <a:off x="1770529" y="3973876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0" y="0"/>
                </a:moveTo>
                <a:lnTo>
                  <a:pt x="1828800" y="0"/>
                </a:lnTo>
                <a:lnTo>
                  <a:pt x="1828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526791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FB161-6297-5A5F-7557-A40C773CBB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D58DCDCC-285D-6BEA-15CA-BC2C6F050609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065F23E-E6F7-8C38-A244-1236426EAA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51" y="2011280"/>
            <a:ext cx="11501120" cy="2835439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Je refuse d'accepter l'idée que</a:t>
            </a:r>
            <a:b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</a:b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Consommer toujours plus d'énergie est inévitable.</a:t>
            </a:r>
          </a:p>
        </p:txBody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482176E4-ECDB-5DE3-9479-B3DD5AE771D3}"/>
              </a:ext>
            </a:extLst>
          </p:cNvPr>
          <p:cNvSpPr/>
          <p:nvPr/>
        </p:nvSpPr>
        <p:spPr>
          <a:xfrm>
            <a:off x="2299447" y="3026849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0" y="0"/>
                </a:moveTo>
                <a:lnTo>
                  <a:pt x="1828800" y="0"/>
                </a:lnTo>
                <a:lnTo>
                  <a:pt x="1828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0307314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A89FD9-6ECD-C684-C858-DAB7F99B8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274CDE19-8001-E0D2-2FBB-418FD9FE694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00F65DC-5DF2-4CAF-6862-EB9065A1E7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51" y="2387703"/>
            <a:ext cx="11501120" cy="2082593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La performance peut naître de la contrainte.</a:t>
            </a:r>
          </a:p>
        </p:txBody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98DE36D8-C940-C50D-099F-39A583286B42}"/>
              </a:ext>
            </a:extLst>
          </p:cNvPr>
          <p:cNvSpPr/>
          <p:nvPr/>
        </p:nvSpPr>
        <p:spPr>
          <a:xfrm>
            <a:off x="5016111" y="4622566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0" y="0"/>
                </a:moveTo>
                <a:lnTo>
                  <a:pt x="1828800" y="0"/>
                </a:lnTo>
                <a:lnTo>
                  <a:pt x="1828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327607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BD68DA-17E2-10B4-0F3F-77E8FE00A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76C064B0-99C1-52F8-BEEC-D545E623F00A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A9927B1-676A-1330-F3B8-7A2876C21B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51" y="1959653"/>
            <a:ext cx="11501120" cy="2938693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Il est naïf de croire que</a:t>
            </a:r>
            <a:b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</a:b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L'avenir de l'IA appartient au gigantisme.</a:t>
            </a:r>
          </a:p>
        </p:txBody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9233EE50-4B12-9912-990C-639766B654EA}"/>
              </a:ext>
            </a:extLst>
          </p:cNvPr>
          <p:cNvSpPr/>
          <p:nvPr/>
        </p:nvSpPr>
        <p:spPr>
          <a:xfrm>
            <a:off x="2299447" y="396814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0" y="0"/>
                </a:moveTo>
                <a:lnTo>
                  <a:pt x="1828800" y="0"/>
                </a:lnTo>
                <a:lnTo>
                  <a:pt x="18288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5098748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42C42A-2EA7-F7DF-C785-C9E3C8CDE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622895FE-CC09-560B-B401-5ACF584224A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7AE9B5A7-7AA0-8AE1-5FC1-D4E401A5B63A}"/>
              </a:ext>
            </a:extLst>
          </p:cNvPr>
          <p:cNvSpPr/>
          <p:nvPr/>
        </p:nvSpPr>
        <p:spPr>
          <a:xfrm>
            <a:off x="1902759" y="2894419"/>
            <a:ext cx="8386482" cy="1105021"/>
          </a:xfrm>
          <a:prstGeom prst="roundRect">
            <a:avLst>
              <a:gd name="adj" fmla="val 50000"/>
            </a:avLst>
          </a:pr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0D14604-604F-20D1-11AF-BA9E99310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2240" y="2773803"/>
            <a:ext cx="9588974" cy="1105021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en-US" sz="5400" b="1" kern="0" spc="75" dirty="0">
                <a:solidFill>
                  <a:srgbClr val="F5F7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🌱 </a:t>
            </a: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SM</a:t>
            </a:r>
            <a:r>
              <a:rPr lang="fr-FR" sz="54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A</a:t>
            </a: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LL  IS  BEAUT</a:t>
            </a:r>
            <a:r>
              <a:rPr lang="fr-FR" sz="54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I</a:t>
            </a: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FUL</a:t>
            </a:r>
          </a:p>
        </p:txBody>
      </p:sp>
    </p:spTree>
    <p:extLst>
      <p:ext uri="{BB962C8B-B14F-4D97-AF65-F5344CB8AC3E}">
        <p14:creationId xmlns:p14="http://schemas.microsoft.com/office/powerpoint/2010/main" val="1576549702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4E88B-9FB2-B72E-2C2C-C16B1D50F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73DC36BC-8A93-28F3-7BDA-15ADD16B176C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AF47F3D-DDEC-BF95-7101-EA1ACD64B4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479" y="2497811"/>
            <a:ext cx="9937042" cy="1862378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Consommer toujours plus d'énergie est inévitable.</a:t>
            </a:r>
          </a:p>
        </p:txBody>
      </p:sp>
      <p:sp>
        <p:nvSpPr>
          <p:cNvPr id="4" name="Shape 5">
            <a:extLst>
              <a:ext uri="{FF2B5EF4-FFF2-40B4-BE49-F238E27FC236}">
                <a16:creationId xmlns:a16="http://schemas.microsoft.com/office/drawing/2014/main" id="{56D87A59-BA92-2A32-BB89-F7C959A4BBB1}"/>
              </a:ext>
            </a:extLst>
          </p:cNvPr>
          <p:cNvSpPr/>
          <p:nvPr/>
        </p:nvSpPr>
        <p:spPr>
          <a:xfrm>
            <a:off x="5331817" y="4471568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0" y="0"/>
                </a:moveTo>
                <a:lnTo>
                  <a:pt x="1524000" y="0"/>
                </a:lnTo>
                <a:lnTo>
                  <a:pt x="15240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0945176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A0792C-E962-27E9-94A5-30F612E07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EF1836CA-4C90-18AD-57BF-7245F2F1D753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FEF354A-E1A7-E3DA-924F-29B9811F1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51" y="2495710"/>
            <a:ext cx="11501120" cy="1866580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Je refuse d'accepter l'idée que</a:t>
            </a:r>
            <a:b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</a:b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l'efficacité l'emporte sur la taille.</a:t>
            </a:r>
          </a:p>
        </p:txBody>
      </p:sp>
      <p:sp>
        <p:nvSpPr>
          <p:cNvPr id="4" name="Shape 5">
            <a:extLst>
              <a:ext uri="{FF2B5EF4-FFF2-40B4-BE49-F238E27FC236}">
                <a16:creationId xmlns:a16="http://schemas.microsoft.com/office/drawing/2014/main" id="{E60A3432-CC6C-AACB-41BC-E99F8660B509}"/>
              </a:ext>
            </a:extLst>
          </p:cNvPr>
          <p:cNvSpPr/>
          <p:nvPr/>
        </p:nvSpPr>
        <p:spPr>
          <a:xfrm>
            <a:off x="5331817" y="4534320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0" y="0"/>
                </a:moveTo>
                <a:lnTo>
                  <a:pt x="1524000" y="0"/>
                </a:lnTo>
                <a:lnTo>
                  <a:pt x="15240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3219185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54370-05DB-2882-B571-B0B1DBE51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52C8CECC-D8B7-A756-617E-E2447F864987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D18D7AC-F51A-E20C-3A9E-3716CCE6C7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51" y="2503274"/>
            <a:ext cx="11501120" cy="1851452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Des milliards de paramètres sont la seule solution.</a:t>
            </a:r>
          </a:p>
        </p:txBody>
      </p:sp>
      <p:sp>
        <p:nvSpPr>
          <p:cNvPr id="4" name="Shape 5">
            <a:extLst>
              <a:ext uri="{FF2B5EF4-FFF2-40B4-BE49-F238E27FC236}">
                <a16:creationId xmlns:a16="http://schemas.microsoft.com/office/drawing/2014/main" id="{3235940F-F23D-7A76-ED88-E13414EFF7A5}"/>
              </a:ext>
            </a:extLst>
          </p:cNvPr>
          <p:cNvSpPr/>
          <p:nvPr/>
        </p:nvSpPr>
        <p:spPr>
          <a:xfrm>
            <a:off x="5331817" y="4383161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0" y="0"/>
                </a:moveTo>
                <a:lnTo>
                  <a:pt x="1524000" y="0"/>
                </a:lnTo>
                <a:lnTo>
                  <a:pt x="15240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0044977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C4D743-7976-6BA9-465E-BEC991691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9DCD6525-A69F-7B5C-3666-D5B81D80679E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519FE7-E85A-DBE1-6CF8-6C93C5BFCA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51" y="2485204"/>
            <a:ext cx="11501120" cy="1887592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Il est faux de dire que</a:t>
            </a:r>
            <a:b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</a:br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nous pouvons faire mieux avec moins.</a:t>
            </a:r>
          </a:p>
        </p:txBody>
      </p:sp>
      <p:sp>
        <p:nvSpPr>
          <p:cNvPr id="4" name="Shape 5">
            <a:extLst>
              <a:ext uri="{FF2B5EF4-FFF2-40B4-BE49-F238E27FC236}">
                <a16:creationId xmlns:a16="http://schemas.microsoft.com/office/drawing/2014/main" id="{C8237727-BC8F-C4B2-A64A-CC4EAD823B7D}"/>
              </a:ext>
            </a:extLst>
          </p:cNvPr>
          <p:cNvSpPr/>
          <p:nvPr/>
        </p:nvSpPr>
        <p:spPr>
          <a:xfrm>
            <a:off x="5331817" y="4489497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0" y="0"/>
                </a:moveTo>
                <a:lnTo>
                  <a:pt x="1524000" y="0"/>
                </a:lnTo>
                <a:lnTo>
                  <a:pt x="15240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8702746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B445B-D440-67CE-3926-8DC45C7D7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0369E696-C8DE-6B25-8533-F213931DC7D3}"/>
              </a:ext>
            </a:extLst>
          </p:cNvPr>
          <p:cNvSpPr/>
          <p:nvPr/>
        </p:nvSpPr>
        <p:spPr>
          <a:xfrm>
            <a:off x="-2183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95000"/>
                </a:srgbClr>
              </a:gs>
              <a:gs pos="50000">
                <a:srgbClr val="2D5A3D">
                  <a:alpha val="85000"/>
                </a:srgbClr>
              </a:gs>
              <a:gs pos="100000">
                <a:srgbClr val="7BA391">
                  <a:alpha val="7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6BFC723-2D85-1815-12A2-996B39E3A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51" y="2829085"/>
            <a:ext cx="11501120" cy="1199830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5400" b="1" dirty="0"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ter" pitchFamily="34" charset="0"/>
              </a:rPr>
              <a:t>La complexité est notre seul salut.</a:t>
            </a:r>
          </a:p>
        </p:txBody>
      </p:sp>
      <p:sp>
        <p:nvSpPr>
          <p:cNvPr id="4" name="Shape 5">
            <a:extLst>
              <a:ext uri="{FF2B5EF4-FFF2-40B4-BE49-F238E27FC236}">
                <a16:creationId xmlns:a16="http://schemas.microsoft.com/office/drawing/2014/main" id="{D8FACF19-C06F-52CE-F1B9-0E1C04DAA22F}"/>
              </a:ext>
            </a:extLst>
          </p:cNvPr>
          <p:cNvSpPr/>
          <p:nvPr/>
        </p:nvSpPr>
        <p:spPr>
          <a:xfrm>
            <a:off x="5331817" y="4066475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0" y="0"/>
                </a:moveTo>
                <a:lnTo>
                  <a:pt x="1524000" y="0"/>
                </a:lnTo>
                <a:lnTo>
                  <a:pt x="15240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8A838"/>
          </a:solidFill>
          <a:ln/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8657394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B72BA7-9174-AE9F-FFEF-1EAA9E262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fiction, Film d’action, capture d’écran&#10;&#10;Le contenu généré par l’IA peut être incorrect.">
            <a:extLst>
              <a:ext uri="{FF2B5EF4-FFF2-40B4-BE49-F238E27FC236}">
                <a16:creationId xmlns:a16="http://schemas.microsoft.com/office/drawing/2014/main" id="{B032D146-5E42-FB7B-446D-8FD9537DF42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7"/>
                    </a14:imgEffect>
                  </a14:imgLayer>
                </a14:imgProps>
              </a:ext>
            </a:extLst>
          </a:blip>
          <a:srcRect t="34073" r="-1" b="28380"/>
          <a:stretch>
            <a:fillRect/>
          </a:stretch>
        </p:blipFill>
        <p:spPr>
          <a:xfrm>
            <a:off x="17" y="1"/>
            <a:ext cx="12191983" cy="6857999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Shape 0">
            <a:extLst>
              <a:ext uri="{FF2B5EF4-FFF2-40B4-BE49-F238E27FC236}">
                <a16:creationId xmlns:a16="http://schemas.microsoft.com/office/drawing/2014/main" id="{BB9237A8-5F35-12AC-F566-D189D11E9083}"/>
              </a:ext>
            </a:extLst>
          </p:cNvPr>
          <p:cNvSpPr/>
          <p:nvPr/>
        </p:nvSpPr>
        <p:spPr>
          <a:xfrm>
            <a:off x="17" y="-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5A3D">
                  <a:alpha val="58000"/>
                </a:srgbClr>
              </a:gs>
              <a:gs pos="100000">
                <a:srgbClr val="2D5A3D">
                  <a:alpha val="55000"/>
                </a:srgbClr>
              </a:gs>
              <a:gs pos="53000">
                <a:srgbClr val="7BA391">
                  <a:alpha val="87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C5B4065A-8550-9FB3-A171-93FB0FE79D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817" y="2709115"/>
            <a:ext cx="9144000" cy="2900518"/>
          </a:xfrm>
          <a:effectLst>
            <a:glow rad="482600">
              <a:schemeClr val="accent1">
                <a:alpha val="47000"/>
              </a:schemeClr>
            </a:glow>
          </a:effectLst>
        </p:spPr>
        <p:txBody>
          <a:bodyPr anchor="b">
            <a:noAutofit/>
          </a:bodyPr>
          <a:lstStyle/>
          <a:p>
            <a:r>
              <a:rPr lang="fr-FR" sz="13800" b="1" dirty="0">
                <a:ln w="19050">
                  <a:solidFill>
                    <a:sysClr val="windowText" lastClr="000000"/>
                  </a:solidFill>
                </a:ln>
                <a:solidFill>
                  <a:srgbClr val="F5F7F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LA BATAILLE DE L’IA</a:t>
            </a:r>
          </a:p>
        </p:txBody>
      </p:sp>
    </p:spTree>
    <p:extLst>
      <p:ext uri="{BB962C8B-B14F-4D97-AF65-F5344CB8AC3E}">
        <p14:creationId xmlns:p14="http://schemas.microsoft.com/office/powerpoint/2010/main" val="3116448659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3295</Words>
  <Application>Microsoft Office PowerPoint</Application>
  <PresentationFormat>Grand écran</PresentationFormat>
  <Paragraphs>416</Paragraphs>
  <Slides>39</Slides>
  <Notes>24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39</vt:i4>
      </vt:variant>
    </vt:vector>
  </HeadingPairs>
  <TitlesOfParts>
    <vt:vector size="47" baseType="lpstr">
      <vt:lpstr>Agency FB</vt:lpstr>
      <vt:lpstr>Arial</vt:lpstr>
      <vt:lpstr>Fraunces Extra Bold</vt:lpstr>
      <vt:lpstr>Impact</vt:lpstr>
      <vt:lpstr>Liter</vt:lpstr>
      <vt:lpstr>Nobile</vt:lpstr>
      <vt:lpstr>Quattrocento Sans</vt:lpstr>
      <vt:lpstr>Custom Theme</vt:lpstr>
      <vt:lpstr>Présentation PowerPoint</vt:lpstr>
      <vt:lpstr>L'avenir de l’IA  appartient au gigantisme.</vt:lpstr>
      <vt:lpstr>Il est naïf de croire que la performance peut naître de la contrainte.</vt:lpstr>
      <vt:lpstr>Consommer toujours plus d'énergie est inévitable.</vt:lpstr>
      <vt:lpstr>Je refuse d'accepter l'idée que l'efficacité l'emporte sur la taille.</vt:lpstr>
      <vt:lpstr>Des milliards de paramètres sont la seule solution.</vt:lpstr>
      <vt:lpstr>Il est faux de dire que nous pouvons faire mieux avec moins.</vt:lpstr>
      <vt:lpstr>La complexité est notre seul salut.</vt:lpstr>
      <vt:lpstr>LA BATAILLE DE L’IA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Attribution des rôles</vt:lpstr>
      <vt:lpstr>Comparaison conso + mini débat</vt:lpstr>
      <vt:lpstr>On ne me fera jamais dire : La complexité est notre seul salut.</vt:lpstr>
      <vt:lpstr>Nous pouvons faire mieux avec moins.</vt:lpstr>
      <vt:lpstr> Il est faux de dire que des milliards de paramètres sont la seule solution.</vt:lpstr>
      <vt:lpstr>L'efficacité l'emporte sur la taille.</vt:lpstr>
      <vt:lpstr>Je refuse d'accepter l'idée que Consommer toujours plus d'énergie est inévitable.</vt:lpstr>
      <vt:lpstr>La performance peut naître de la contrainte.</vt:lpstr>
      <vt:lpstr>Il est naïf de croire que L'avenir de l'IA appartient au gigantisme.</vt:lpstr>
      <vt:lpstr>🌱 SMALL  IS  BEAUTIFUL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IA Frugales : L'Intelligence Artificielle Responsable</dc:title>
  <dc:subject>IA Frugales : L'Intelligence Artificielle Responsable</dc:subject>
  <dc:creator>Kimi</dc:creator>
  <cp:lastModifiedBy>Sebastien Benazeth</cp:lastModifiedBy>
  <cp:revision>10</cp:revision>
  <dcterms:created xsi:type="dcterms:W3CDTF">2026-01-28T10:14:57Z</dcterms:created>
  <dcterms:modified xsi:type="dcterms:W3CDTF">2026-01-28T17:56:15Z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{"Label":"IA Frugales : L'Intelligence Artificielle Responsable","ContentProducer":"001191110108MACG2KBH8F10000","ProduceID":"19c03f99-2982-82cd-8000-000017ccd6cb","ReservedCode1":"","ContentPropagator":"001191110108MACG2KBH8F20000","PropagateID":"19c03f99-2982-82cd-8000-000017ccd6cb","ReservedCode2":""}</vt:lpwstr>
  </property>
</Properties>
</file>